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7.xml" ContentType="application/vnd.openxmlformats-officedocument.presentationml.notesSlide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3"/>
  </p:notesMasterIdLst>
  <p:sldIdLst>
    <p:sldId id="256" r:id="rId2"/>
    <p:sldId id="910" r:id="rId3"/>
    <p:sldId id="369" r:id="rId4"/>
    <p:sldId id="270" r:id="rId5"/>
    <p:sldId id="754" r:id="rId6"/>
    <p:sldId id="824" r:id="rId7"/>
    <p:sldId id="854" r:id="rId8"/>
    <p:sldId id="756" r:id="rId9"/>
    <p:sldId id="855" r:id="rId10"/>
    <p:sldId id="858" r:id="rId11"/>
    <p:sldId id="859" r:id="rId12"/>
    <p:sldId id="936" r:id="rId13"/>
    <p:sldId id="937" r:id="rId14"/>
    <p:sldId id="938" r:id="rId15"/>
    <p:sldId id="940" r:id="rId16"/>
    <p:sldId id="911" r:id="rId17"/>
    <p:sldId id="866" r:id="rId18"/>
    <p:sldId id="912" r:id="rId19"/>
    <p:sldId id="951" r:id="rId20"/>
    <p:sldId id="947" r:id="rId21"/>
    <p:sldId id="869" r:id="rId22"/>
    <p:sldId id="870" r:id="rId23"/>
    <p:sldId id="935" r:id="rId24"/>
    <p:sldId id="916" r:id="rId25"/>
    <p:sldId id="953" r:id="rId26"/>
    <p:sldId id="941" r:id="rId27"/>
    <p:sldId id="955" r:id="rId28"/>
    <p:sldId id="878" r:id="rId29"/>
    <p:sldId id="879" r:id="rId30"/>
    <p:sldId id="881" r:id="rId31"/>
    <p:sldId id="919" r:id="rId32"/>
    <p:sldId id="942" r:id="rId33"/>
    <p:sldId id="885" r:id="rId34"/>
    <p:sldId id="943" r:id="rId35"/>
    <p:sldId id="886" r:id="rId36"/>
    <p:sldId id="890" r:id="rId37"/>
    <p:sldId id="945" r:id="rId38"/>
    <p:sldId id="894" r:id="rId39"/>
    <p:sldId id="950" r:id="rId40"/>
    <p:sldId id="949" r:id="rId41"/>
    <p:sldId id="897" r:id="rId42"/>
    <p:sldId id="898" r:id="rId43"/>
    <p:sldId id="826" r:id="rId44"/>
    <p:sldId id="901" r:id="rId45"/>
    <p:sldId id="902" r:id="rId46"/>
    <p:sldId id="926" r:id="rId47"/>
    <p:sldId id="922" r:id="rId48"/>
    <p:sldId id="956" r:id="rId49"/>
    <p:sldId id="946" r:id="rId50"/>
    <p:sldId id="906" r:id="rId51"/>
    <p:sldId id="908" r:id="rId52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BFF"/>
    <a:srgbClr val="FF505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98" autoAdjust="0"/>
    <p:restoredTop sz="95441" autoAdjust="0"/>
  </p:normalViewPr>
  <p:slideViewPr>
    <p:cSldViewPr>
      <p:cViewPr varScale="1">
        <p:scale>
          <a:sx n="75" d="100"/>
          <a:sy n="75" d="100"/>
        </p:scale>
        <p:origin x="-96" y="-34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8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276" y="-96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взрослые</c:v>
                </c:pt>
                <c:pt idx="2">
                  <c:v>всего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10.6</c:v>
                </c:pt>
                <c:pt idx="1">
                  <c:v>46.6</c:v>
                </c:pt>
                <c:pt idx="2">
                  <c:v>57.2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41-49BB-99A7-5273887395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город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взрослые</c:v>
                </c:pt>
                <c:pt idx="2">
                  <c:v>всего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87.4</c:v>
                </c:pt>
                <c:pt idx="1">
                  <c:v>378.9</c:v>
                </c:pt>
                <c:pt idx="2">
                  <c:v>466.3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A41-49BB-99A7-52738873956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село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взрослые</c:v>
                </c:pt>
                <c:pt idx="2">
                  <c:v>всего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3.7</c:v>
                </c:pt>
                <c:pt idx="1">
                  <c:v>16.600000000000001</c:v>
                </c:pt>
                <c:pt idx="2">
                  <c:v>20.3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A41-49BB-99A7-527388739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840256"/>
        <c:axId val="31655040"/>
      </c:barChart>
      <c:catAx>
        <c:axId val="31840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655040"/>
        <c:crosses val="autoZero"/>
        <c:auto val="1"/>
        <c:lblAlgn val="ctr"/>
        <c:lblOffset val="100"/>
        <c:noMultiLvlLbl val="0"/>
      </c:catAx>
      <c:valAx>
        <c:axId val="31655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8402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 algn="ctr">
                  <a:defRPr lang="ru-RU" sz="12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умерших старше трудоспособного возраста , чел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17448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D6-4533-8177-5C3B170799C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 algn="ctr">
                  <a:defRPr lang="ru-RU" sz="12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умерших старше трудоспособного возраста , чел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17110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3D6-4533-8177-5C3B170799C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умерших старше трудоспособного возраста , чел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17074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3D6-4533-8177-5C3B17079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4850176"/>
        <c:axId val="165830656"/>
      </c:barChart>
      <c:catAx>
        <c:axId val="164850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5830656"/>
        <c:crosses val="autoZero"/>
        <c:auto val="1"/>
        <c:lblAlgn val="ctr"/>
        <c:lblOffset val="100"/>
        <c:noMultiLvlLbl val="0"/>
      </c:catAx>
      <c:valAx>
        <c:axId val="165830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4850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58204899456671"/>
          <c:y val="8.0842631894453329E-2"/>
          <c:w val="0.82512603940751372"/>
          <c:h val="0.689072182402095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Коэффициент смертности, на 1000 чел.нас.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5F-498A-B9BA-542A935F9C9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Коэффициент смертности, на 1000 чел.нас.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95F-498A-B9BA-542A935F9C9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Коэффициент смертности, на 1000 чел.нас.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95F-498A-B9BA-542A935F9C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30240"/>
        <c:axId val="165832384"/>
      </c:barChart>
      <c:catAx>
        <c:axId val="35302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65832384"/>
        <c:crosses val="autoZero"/>
        <c:auto val="1"/>
        <c:lblAlgn val="ctr"/>
        <c:lblOffset val="100"/>
        <c:noMultiLvlLbl val="0"/>
      </c:catAx>
      <c:valAx>
        <c:axId val="165832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302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3329565270504756"/>
          <c:y val="0.8499860931877351"/>
          <c:w val="0.84266531085227903"/>
          <c:h val="0.117103997042427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Продолжительность жизни , лет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70.930000000000007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16-4FFB-A49C-ED0303F8191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Продолжительность жизни , лет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72.86999999999999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16-4FFB-A49C-ED0303F8191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Продолжительность жизни , лет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73.669999999999987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16-4FFB-A49C-ED0303F8191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3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Продолжительность жизни , лет</c:v>
                </c:pt>
              </c:strCache>
            </c:strRef>
          </c:cat>
          <c:val>
            <c:numRef>
              <c:f>Лист1!$E$2</c:f>
              <c:numCache>
                <c:formatCode>0.0</c:formatCode>
                <c:ptCount val="1"/>
                <c:pt idx="0">
                  <c:v>74.099999999999994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16-4FFB-A49C-ED0303F8191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4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Продолжительность жизни , лет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A16-4FFB-A49C-ED0303F81910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Продолжительность жизни , лет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A16-4FFB-A49C-ED0303F819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6136320"/>
        <c:axId val="165834112"/>
      </c:barChart>
      <c:catAx>
        <c:axId val="166136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5834112"/>
        <c:crosses val="autoZero"/>
        <c:auto val="1"/>
        <c:lblAlgn val="ctr"/>
        <c:lblOffset val="100"/>
        <c:noMultiLvlLbl val="0"/>
      </c:catAx>
      <c:valAx>
        <c:axId val="165834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613632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276738754795566"/>
          <c:y val="2.3769531170243597E-2"/>
          <c:w val="0.52785470117193256"/>
          <c:h val="0.7799533135152686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Городское население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12.2</c:v>
                </c:pt>
                <c:pt idx="4">
                  <c:v>12.4</c:v>
                </c:pt>
                <c:pt idx="5">
                  <c:v>12.1</c:v>
                </c:pt>
                <c:pt idx="6">
                  <c:v>11.8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A1-4458-ACB9-B6E2F3DA7E8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Сельское население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18.100000000000001</c:v>
                </c:pt>
                <c:pt idx="1">
                  <c:v>17.399999999999999</c:v>
                </c:pt>
                <c:pt idx="2" formatCode="0.0">
                  <c:v>17.899999999999999</c:v>
                </c:pt>
                <c:pt idx="3" formatCode="0.0">
                  <c:v>17.2</c:v>
                </c:pt>
                <c:pt idx="4" formatCode="0.0">
                  <c:v>17.100000000000001</c:v>
                </c:pt>
                <c:pt idx="5" formatCode="0.0">
                  <c:v>16.899999999999999</c:v>
                </c:pt>
                <c:pt idx="6" formatCode="0.0">
                  <c:v>16.5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BA1-4458-ACB9-B6E2F3DA7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015360"/>
        <c:axId val="31676608"/>
      </c:barChart>
      <c:catAx>
        <c:axId val="32015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1676608"/>
        <c:crosses val="autoZero"/>
        <c:auto val="1"/>
        <c:lblAlgn val="ctr"/>
        <c:lblOffset val="100"/>
        <c:noMultiLvlLbl val="0"/>
      </c:catAx>
      <c:valAx>
        <c:axId val="3167660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20153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7349563790696865"/>
          <c:y val="0.63962738063081692"/>
          <c:w val="0.29331531521489501"/>
          <c:h val="0.2216208375428847"/>
        </c:manualLayout>
      </c:layout>
      <c:overlay val="0"/>
      <c:txPr>
        <a:bodyPr/>
        <a:lstStyle/>
        <a:p>
          <a:pPr>
            <a:defRPr sz="1400" b="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0"/>
      <c:rAngAx val="0"/>
      <c:perspective val="30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shade val="76000"/>
                      <a:shade val="70000"/>
                      <a:satMod val="150000"/>
                    </a:schemeClr>
                  </a:gs>
                  <a:gs pos="34000">
                    <a:schemeClr val="accent3">
                      <a:shade val="76000"/>
                      <a:shade val="70000"/>
                      <a:satMod val="140000"/>
                    </a:schemeClr>
                  </a:gs>
                  <a:gs pos="70000">
                    <a:schemeClr val="accent3">
                      <a:shade val="76000"/>
                      <a:tint val="100000"/>
                      <a:shade val="90000"/>
                      <a:satMod val="140000"/>
                    </a:schemeClr>
                  </a:gs>
                  <a:gs pos="100000">
                    <a:schemeClr val="accent3">
                      <a:shade val="76000"/>
                      <a:tint val="100000"/>
                      <a:shade val="100000"/>
                      <a:satMod val="10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A0F-4C21-B808-999A27A90340}"/>
              </c:ext>
            </c:extLst>
          </c:dPt>
          <c:dPt>
            <c:idx val="1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727-4033-8636-58BDC88230DD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727-4033-8636-58BDC88230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ФАПов</c:v>
                </c:pt>
                <c:pt idx="1">
                  <c:v>Центров семейной медицины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411</c:v>
                </c:pt>
                <c:pt idx="1">
                  <c:v>126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FC-471D-B0FF-BF767C7014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061582309177503"/>
          <c:y val="0.24892836218074343"/>
          <c:w val="0.22790109388489577"/>
          <c:h val="0.528118789980484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43211959499791E-2"/>
          <c:y val="0.10621872069192292"/>
          <c:w val="0.63797525322045268"/>
          <c:h val="0.812229258842516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 начала проекта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C1D-4349-B1FB-1194CF9E687B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врачи общей семейной практики</c:v>
                </c:pt>
                <c:pt idx="1">
                  <c:v>врачи терапевты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182</c:v>
                </c:pt>
                <c:pt idx="1">
                  <c:v>421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C1D-4349-B1FB-1194CF9E6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658678605602951"/>
          <c:y val="0.34658670644177547"/>
          <c:w val="0.31487921592941326"/>
          <c:h val="0.4405104325344697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556731529469351E-2"/>
          <c:y val="4.6352638611371719E-2"/>
          <c:w val="0.64197363193166868"/>
          <c:h val="0.8332408061667737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сегодняшний день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216-4AE7-8098-AE7D74440F6C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врачи общей семейной практики</c:v>
                </c:pt>
                <c:pt idx="1">
                  <c:v>врачи терапевты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495</c:v>
                </c:pt>
                <c:pt idx="1">
                  <c:v>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216-4AE7-8098-AE7D74440F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укомплектованность </a:t>
            </a:r>
          </a:p>
          <a:p>
            <a:pPr>
              <a:defRPr/>
            </a:pPr>
            <a:r>
              <a:rPr lang="ru-RU"/>
              <a:t>амбулаторно - поликлинического звена</a:t>
            </a:r>
          </a:p>
        </c:rich>
      </c:tx>
      <c:layout>
        <c:manualLayout>
          <c:xMode val="edge"/>
          <c:yMode val="edge"/>
          <c:x val="0.22143444175718383"/>
          <c:y val="0"/>
        </c:manualLayout>
      </c:layout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087062501127598"/>
          <c:y val="0.2624821577477664"/>
          <c:w val="0.7475795661830551"/>
          <c:h val="0.5495432235051831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укомплектованность амбулаторно - поликлинического звена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83.9</c:v>
                </c:pt>
                <c:pt idx="1">
                  <c:v>84.4</c:v>
                </c:pt>
                <c:pt idx="2">
                  <c:v>85.2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FA-4948-AB46-9467396E41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566848"/>
        <c:axId val="106477760"/>
        <c:axId val="102160256"/>
      </c:bar3DChart>
      <c:catAx>
        <c:axId val="87566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6477760"/>
        <c:crosses val="autoZero"/>
        <c:auto val="1"/>
        <c:lblAlgn val="ctr"/>
        <c:lblOffset val="100"/>
        <c:noMultiLvlLbl val="0"/>
      </c:catAx>
      <c:valAx>
        <c:axId val="106477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7566848"/>
        <c:crosses val="autoZero"/>
        <c:crossBetween val="between"/>
      </c:valAx>
      <c:serAx>
        <c:axId val="102160256"/>
        <c:scaling>
          <c:orientation val="minMax"/>
        </c:scaling>
        <c:delete val="1"/>
        <c:axPos val="b"/>
        <c:majorTickMark val="out"/>
        <c:minorTickMark val="none"/>
        <c:tickLblPos val="none"/>
        <c:crossAx val="106477760"/>
        <c:crosses val="autoZero"/>
      </c:ser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Тарифы на амбулаторную медицинскую помощь, предоставляемую гражданам по Программе ОМС с учетом </a:t>
            </a:r>
            <a:r>
              <a:rPr lang="ru-RU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параклинических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услуг (взрослые, дети)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14490044035511218"/>
          <c:y val="6.41971477865803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34875391852223E-2"/>
          <c:y val="0.22656783926365082"/>
          <c:w val="0.8353194342042809"/>
          <c:h val="0.553729299438110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Стоимость обращения в связи с заболеванием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Терапия</c:v>
                </c:pt>
                <c:pt idx="1">
                  <c:v>Общая врачебная практика (семейная медицина)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1140</c:v>
                </c:pt>
                <c:pt idx="1">
                  <c:v>1256.8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2E-49B4-8CFE-4401BCF669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Стоимость посещения с профилактической целью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Терапия</c:v>
                </c:pt>
                <c:pt idx="1">
                  <c:v>Общая врачебная практика (семейная медицина)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238.5</c:v>
                </c:pt>
                <c:pt idx="1">
                  <c:v>294.7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B2E-49B4-8CFE-4401BCF669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3557888"/>
        <c:axId val="150878400"/>
      </c:barChart>
      <c:catAx>
        <c:axId val="16355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878400"/>
        <c:crosses val="autoZero"/>
        <c:auto val="1"/>
        <c:lblAlgn val="ctr"/>
        <c:lblOffset val="100"/>
        <c:noMultiLvlLbl val="0"/>
      </c:catAx>
      <c:valAx>
        <c:axId val="15087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3557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70000"/>
                    <a:satMod val="150000"/>
                  </a:schemeClr>
                </a:gs>
                <a:gs pos="34000">
                  <a:schemeClr val="accent1">
                    <a:shade val="70000"/>
                    <a:satMod val="140000"/>
                  </a:schemeClr>
                </a:gs>
                <a:gs pos="70000">
                  <a:schemeClr val="accent1">
                    <a:tint val="100000"/>
                    <a:shade val="90000"/>
                    <a:satMod val="140000"/>
                  </a:schemeClr>
                </a:gs>
                <a:gs pos="100000">
                  <a:schemeClr val="accent1"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умерших в трудоспособном возрасте, чел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3960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3EF-481F-A871-5BD119CF8B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70000"/>
                    <a:satMod val="150000"/>
                  </a:schemeClr>
                </a:gs>
                <a:gs pos="34000">
                  <a:schemeClr val="accent2">
                    <a:shade val="70000"/>
                    <a:satMod val="140000"/>
                  </a:schemeClr>
                </a:gs>
                <a:gs pos="70000">
                  <a:schemeClr val="accent2">
                    <a:tint val="100000"/>
                    <a:shade val="90000"/>
                    <a:satMod val="140000"/>
                  </a:schemeClr>
                </a:gs>
                <a:gs pos="100000">
                  <a:schemeClr val="accent2"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умерших в трудоспособном возрасте, чел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3675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3EF-481F-A871-5BD119CF8BE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умерших в трудоспособном возрасте, чел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3607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3EF-481F-A871-5BD119CF8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526656"/>
        <c:axId val="151097856"/>
      </c:barChart>
      <c:catAx>
        <c:axId val="35266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097856"/>
        <c:crosses val="autoZero"/>
        <c:auto val="1"/>
        <c:lblAlgn val="ctr"/>
        <c:lblOffset val="100"/>
        <c:noMultiLvlLbl val="0"/>
      </c:catAx>
      <c:valAx>
        <c:axId val="15109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2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8.8184646150427821E-3"/>
                  <c:y val="4.63260353412933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21B-4526-8526-23F3D9ED58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 algn="ctr" rtl="0">
                  <a:defRPr lang="ru-RU" sz="12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умерших в возрасте 0-17 лет, чел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1B-4526-8526-23F3D9ED588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8.8184646150427821E-3"/>
                  <c:y val="-1.3897810602388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21B-4526-8526-23F3D9ED58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 algn="ctr" rtl="0">
                  <a:defRPr lang="ru-RU" sz="12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умерших в возрасте 0-17 лет, чел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21B-4526-8526-23F3D9ED588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4092323075213928E-3"/>
                  <c:y val="-1.3897810602388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21B-4526-8526-23F3D9ED58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2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умерших в возрасте 0-17 лет, чел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21B-4526-8526-23F3D9ED58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4848640"/>
        <c:axId val="151099584"/>
      </c:barChart>
      <c:catAx>
        <c:axId val="164848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099584"/>
        <c:crosses val="autoZero"/>
        <c:auto val="1"/>
        <c:lblAlgn val="ctr"/>
        <c:lblOffset val="100"/>
        <c:noMultiLvlLbl val="0"/>
      </c:catAx>
      <c:valAx>
        <c:axId val="15109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4848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C9F16F-C70F-4825-B815-F906A20A56DB}" type="doc">
      <dgm:prSet loTypeId="urn:microsoft.com/office/officeart/2005/8/layout/arrow6" loCatId="relationship" qsTypeId="urn:microsoft.com/office/officeart/2005/8/quickstyle/simple2" qsCatId="simple" csTypeId="urn:microsoft.com/office/officeart/2005/8/colors/accent1_3" csCatId="accent1" phldr="1"/>
      <dgm:spPr/>
    </dgm:pt>
    <dgm:pt modelId="{357BC937-0D51-433D-A81A-04C80E823AFD}">
      <dgm:prSet phldrT="[Текст]" custT="1"/>
      <dgm:spPr/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523</a:t>
          </a:r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чел.</a:t>
          </a:r>
        </a:p>
      </dgm:t>
    </dgm:pt>
    <dgm:pt modelId="{F9C271E4-08B7-419E-A2D2-D4AA2258D096}" type="parTrans" cxnId="{43B41BD1-2FBB-4382-BE35-1CDF229ED15E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57B20C-B4CE-4F1C-915F-4789194D10DC}" type="sibTrans" cxnId="{43B41BD1-2FBB-4382-BE35-1CDF229ED15E}">
      <dgm:prSet custT="1"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26189A-4AE4-4393-8D94-C8A70E44B5B0}">
      <dgm:prSet phldrT="[Текст]" custT="1"/>
      <dgm:spPr/>
      <dgm:t>
        <a:bodyPr/>
        <a:lstStyle/>
        <a:p>
          <a:r>
            <a:rPr lang="ru-RU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572 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чел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6858B938-84DE-4B87-8B9B-146603A23579}" type="parTrans" cxnId="{6C718FF4-FD26-4B98-BB2E-94E7551F2369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09C7D7-A609-48B0-9523-051D6BDECA89}" type="sibTrans" cxnId="{6C718FF4-FD26-4B98-BB2E-94E7551F2369}">
      <dgm:prSet custT="1"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1EA024-6FE2-4405-B338-15BCA5443AD7}">
      <dgm:prSet phldrT="[Текст]" custT="1"/>
      <dgm:spPr/>
      <dgm:t>
        <a:bodyPr/>
        <a:lstStyle/>
        <a:p>
          <a:endParaRPr lang="ru-RU" dirty="0"/>
        </a:p>
      </dgm:t>
    </dgm:pt>
    <dgm:pt modelId="{8A8115A5-868D-4002-9FB6-CE1E871CD66A}" type="parTrans" cxnId="{8091F2ED-8DC6-445A-9C1F-04822DC09EE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C0AA21-B6DA-4655-A554-03FC32C17FA3}" type="sibTrans" cxnId="{8091F2ED-8DC6-445A-9C1F-04822DC09EE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D227C8-C580-4ECB-9AEE-1E3C3394D43E}" type="pres">
      <dgm:prSet presAssocID="{48C9F16F-C70F-4825-B815-F906A20A56DB}" presName="compositeShape" presStyleCnt="0">
        <dgm:presLayoutVars>
          <dgm:chMax val="2"/>
          <dgm:dir/>
          <dgm:resizeHandles val="exact"/>
        </dgm:presLayoutVars>
      </dgm:prSet>
      <dgm:spPr/>
    </dgm:pt>
    <dgm:pt modelId="{63215B57-324E-42FB-AAEE-C66482C29E33}" type="pres">
      <dgm:prSet presAssocID="{48C9F16F-C70F-4825-B815-F906A20A56DB}" presName="ribbon" presStyleLbl="node1" presStyleIdx="0" presStyleCnt="1"/>
      <dgm:spPr/>
    </dgm:pt>
    <dgm:pt modelId="{3AC3332E-33EE-4DB7-BD17-1243C7238C03}" type="pres">
      <dgm:prSet presAssocID="{48C9F16F-C70F-4825-B815-F906A20A56DB}" presName="leftArrowText" presStyleLbl="node1" presStyleIdx="0" presStyleCnt="1" custScaleX="1462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EBC555-B903-41EC-A08F-ADD8338CB4C1}" type="pres">
      <dgm:prSet presAssocID="{48C9F16F-C70F-4825-B815-F906A20A56DB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700E71-0DC0-4847-AAA6-E7841DF31D64}" type="presOf" srcId="{6826189A-4AE4-4393-8D94-C8A70E44B5B0}" destId="{0DEBC555-B903-41EC-A08F-ADD8338CB4C1}" srcOrd="0" destOrd="0" presId="urn:microsoft.com/office/officeart/2005/8/layout/arrow6"/>
    <dgm:cxn modelId="{43B41BD1-2FBB-4382-BE35-1CDF229ED15E}" srcId="{48C9F16F-C70F-4825-B815-F906A20A56DB}" destId="{357BC937-0D51-433D-A81A-04C80E823AFD}" srcOrd="0" destOrd="0" parTransId="{F9C271E4-08B7-419E-A2D2-D4AA2258D096}" sibTransId="{9557B20C-B4CE-4F1C-915F-4789194D10DC}"/>
    <dgm:cxn modelId="{6C718FF4-FD26-4B98-BB2E-94E7551F2369}" srcId="{48C9F16F-C70F-4825-B815-F906A20A56DB}" destId="{6826189A-4AE4-4393-8D94-C8A70E44B5B0}" srcOrd="1" destOrd="0" parTransId="{6858B938-84DE-4B87-8B9B-146603A23579}" sibTransId="{AB09C7D7-A609-48B0-9523-051D6BDECA89}"/>
    <dgm:cxn modelId="{CAE3FE12-E9E4-4DC1-8CC7-7D3A978B2831}" type="presOf" srcId="{357BC937-0D51-433D-A81A-04C80E823AFD}" destId="{3AC3332E-33EE-4DB7-BD17-1243C7238C03}" srcOrd="0" destOrd="0" presId="urn:microsoft.com/office/officeart/2005/8/layout/arrow6"/>
    <dgm:cxn modelId="{7EDF96C0-E5D4-4748-BD9C-0B6741FBB124}" type="presOf" srcId="{48C9F16F-C70F-4825-B815-F906A20A56DB}" destId="{BED227C8-C580-4ECB-9AEE-1E3C3394D43E}" srcOrd="0" destOrd="0" presId="urn:microsoft.com/office/officeart/2005/8/layout/arrow6"/>
    <dgm:cxn modelId="{8091F2ED-8DC6-445A-9C1F-04822DC09EE3}" srcId="{48C9F16F-C70F-4825-B815-F906A20A56DB}" destId="{911EA024-6FE2-4405-B338-15BCA5443AD7}" srcOrd="2" destOrd="0" parTransId="{8A8115A5-868D-4002-9FB6-CE1E871CD66A}" sibTransId="{42C0AA21-B6DA-4655-A554-03FC32C17FA3}"/>
    <dgm:cxn modelId="{F1D6640E-5D38-49E0-BA8A-CBFE2AFB5F9A}" type="presParOf" srcId="{BED227C8-C580-4ECB-9AEE-1E3C3394D43E}" destId="{63215B57-324E-42FB-AAEE-C66482C29E33}" srcOrd="0" destOrd="0" presId="urn:microsoft.com/office/officeart/2005/8/layout/arrow6"/>
    <dgm:cxn modelId="{5B15389C-65C7-43A1-87C5-28C456EA4695}" type="presParOf" srcId="{BED227C8-C580-4ECB-9AEE-1E3C3394D43E}" destId="{3AC3332E-33EE-4DB7-BD17-1243C7238C03}" srcOrd="1" destOrd="0" presId="urn:microsoft.com/office/officeart/2005/8/layout/arrow6"/>
    <dgm:cxn modelId="{F4AC492B-F61E-45E3-8D44-62BC34CFE351}" type="presParOf" srcId="{BED227C8-C580-4ECB-9AEE-1E3C3394D43E}" destId="{0DEBC555-B903-41EC-A08F-ADD8338CB4C1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96CB66-FCD1-483E-A2E3-5CE9B04C50AA}" type="doc">
      <dgm:prSet loTypeId="urn:microsoft.com/office/officeart/2005/8/layout/list1" loCatId="list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A916A6C-5E28-4947-8803-33CE8117BE33}">
      <dgm:prSet phldrT="[Текст]" custT="1"/>
      <dgm:spPr>
        <a:xfrm>
          <a:off x="863697" y="31143"/>
          <a:ext cx="3394123" cy="590400"/>
        </a:xfrm>
        <a:prstGeom prst="roundRect">
          <a:avLst/>
        </a:prstGeom>
        <a:gradFill rotWithShape="0">
          <a:gsLst>
            <a:gs pos="0">
              <a:srgbClr val="9F2936">
                <a:hueOff val="0"/>
                <a:satOff val="0"/>
                <a:lumOff val="0"/>
                <a:alphaOff val="0"/>
                <a:shade val="45000"/>
                <a:satMod val="155000"/>
              </a:srgbClr>
            </a:gs>
            <a:gs pos="60000">
              <a:srgbClr val="9F2936">
                <a:hueOff val="0"/>
                <a:satOff val="0"/>
                <a:lumOff val="0"/>
                <a:alphaOff val="0"/>
                <a:shade val="95000"/>
                <a:satMod val="150000"/>
              </a:srgbClr>
            </a:gs>
            <a:gs pos="100000">
              <a:srgbClr val="9F2936">
                <a:hueOff val="0"/>
                <a:satOff val="0"/>
                <a:lumOff val="0"/>
                <a:alphaOff val="0"/>
                <a:tint val="87000"/>
                <a:satMod val="250000"/>
              </a:srgb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1400" b="0" i="0" dirty="0">
              <a:solidFill>
                <a:sysClr val="window" lastClr="FFFFFF"/>
              </a:solidFill>
              <a:effectLst/>
              <a:latin typeface="Verdana"/>
              <a:ea typeface="+mn-ea"/>
              <a:cs typeface="+mn-cs"/>
            </a:rPr>
            <a:t>сформировано единое информационное пространство</a:t>
          </a:r>
        </a:p>
      </dgm:t>
    </dgm:pt>
    <dgm:pt modelId="{7D00FA64-DF6B-457D-A278-95AC2BB9EB7A}" type="parTrans" cxnId="{183E8375-6AE8-4C90-B3B9-6FC924638E15}">
      <dgm:prSet/>
      <dgm:spPr/>
      <dgm:t>
        <a:bodyPr/>
        <a:lstStyle/>
        <a:p>
          <a:endParaRPr lang="ru-RU" sz="1400" b="0" i="0">
            <a:solidFill>
              <a:srgbClr val="00589A"/>
            </a:solidFill>
            <a:effectLst/>
            <a:latin typeface="+mn-lt"/>
          </a:endParaRPr>
        </a:p>
      </dgm:t>
    </dgm:pt>
    <dgm:pt modelId="{AC3A4690-69AE-4764-9DEB-D979E4392DA8}" type="sibTrans" cxnId="{183E8375-6AE8-4C90-B3B9-6FC924638E15}">
      <dgm:prSet/>
      <dgm:spPr/>
      <dgm:t>
        <a:bodyPr/>
        <a:lstStyle/>
        <a:p>
          <a:endParaRPr lang="ru-RU" sz="1400" b="0" i="0">
            <a:solidFill>
              <a:srgbClr val="00589A"/>
            </a:solidFill>
            <a:effectLst/>
            <a:latin typeface="+mn-lt"/>
          </a:endParaRPr>
        </a:p>
      </dgm:t>
    </dgm:pt>
    <dgm:pt modelId="{1A7CBA18-588D-42BF-A943-C9EE182D8E90}">
      <dgm:prSet phldrT="[Текст]" custT="1"/>
      <dgm:spPr>
        <a:xfrm>
          <a:off x="863697" y="911244"/>
          <a:ext cx="3378151" cy="988642"/>
        </a:xfrm>
        <a:prstGeom prst="roundRect">
          <a:avLst/>
        </a:prstGeom>
        <a:gradFill rotWithShape="0">
          <a:gsLst>
            <a:gs pos="0">
              <a:srgbClr val="1B587C">
                <a:hueOff val="0"/>
                <a:satOff val="0"/>
                <a:lumOff val="0"/>
                <a:alphaOff val="0"/>
                <a:shade val="45000"/>
                <a:satMod val="155000"/>
              </a:srgbClr>
            </a:gs>
            <a:gs pos="60000">
              <a:srgbClr val="1B587C">
                <a:hueOff val="0"/>
                <a:satOff val="0"/>
                <a:lumOff val="0"/>
                <a:alphaOff val="0"/>
                <a:shade val="95000"/>
                <a:satMod val="150000"/>
              </a:srgbClr>
            </a:gs>
            <a:gs pos="100000">
              <a:srgbClr val="1B587C">
                <a:hueOff val="0"/>
                <a:satOff val="0"/>
                <a:lumOff val="0"/>
                <a:alphaOff val="0"/>
                <a:tint val="87000"/>
                <a:satMod val="250000"/>
              </a:srgb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1400" b="0" i="0" dirty="0">
              <a:solidFill>
                <a:sysClr val="window" lastClr="FFFFFF"/>
              </a:solidFill>
              <a:effectLst/>
              <a:latin typeface="Verdana"/>
              <a:ea typeface="+mn-ea"/>
              <a:cs typeface="+mn-cs"/>
            </a:rPr>
            <a:t>создано централизованное хранилище электронных медицинских карт пациентов</a:t>
          </a:r>
        </a:p>
      </dgm:t>
    </dgm:pt>
    <dgm:pt modelId="{5D593FEA-F458-4BA3-ADD5-4DA53B16E843}" type="parTrans" cxnId="{01CF03F9-4755-4C9D-9A9E-A1141E34A12D}">
      <dgm:prSet/>
      <dgm:spPr/>
      <dgm:t>
        <a:bodyPr/>
        <a:lstStyle/>
        <a:p>
          <a:endParaRPr lang="ru-RU" sz="1400" b="0" i="0">
            <a:solidFill>
              <a:srgbClr val="00589A"/>
            </a:solidFill>
            <a:effectLst/>
            <a:latin typeface="+mn-lt"/>
          </a:endParaRPr>
        </a:p>
      </dgm:t>
    </dgm:pt>
    <dgm:pt modelId="{5ED88759-2CF2-4626-B92B-36C69DA33C13}" type="sibTrans" cxnId="{01CF03F9-4755-4C9D-9A9E-A1141E34A12D}">
      <dgm:prSet/>
      <dgm:spPr/>
      <dgm:t>
        <a:bodyPr/>
        <a:lstStyle/>
        <a:p>
          <a:endParaRPr lang="ru-RU" sz="1400" b="0" i="0">
            <a:solidFill>
              <a:srgbClr val="00589A"/>
            </a:solidFill>
            <a:effectLst/>
            <a:latin typeface="+mn-lt"/>
          </a:endParaRPr>
        </a:p>
      </dgm:t>
    </dgm:pt>
    <dgm:pt modelId="{D56DBD8D-22B2-45C5-9979-E14FB39F0723}">
      <dgm:prSet phldrT="[Текст]" custT="1"/>
      <dgm:spPr>
        <a:xfrm>
          <a:off x="863697" y="2189581"/>
          <a:ext cx="3378151" cy="1170792"/>
        </a:xfrm>
        <a:prstGeom prst="roundRect">
          <a:avLst/>
        </a:prstGeom>
        <a:gradFill rotWithShape="0">
          <a:gsLst>
            <a:gs pos="0">
              <a:srgbClr val="4E8542">
                <a:hueOff val="0"/>
                <a:satOff val="0"/>
                <a:lumOff val="0"/>
                <a:alphaOff val="0"/>
                <a:shade val="45000"/>
                <a:satMod val="155000"/>
              </a:srgbClr>
            </a:gs>
            <a:gs pos="60000">
              <a:srgbClr val="4E8542">
                <a:hueOff val="0"/>
                <a:satOff val="0"/>
                <a:lumOff val="0"/>
                <a:alphaOff val="0"/>
                <a:shade val="95000"/>
                <a:satMod val="150000"/>
              </a:srgbClr>
            </a:gs>
            <a:gs pos="100000">
              <a:srgbClr val="4E8542">
                <a:hueOff val="0"/>
                <a:satOff val="0"/>
                <a:lumOff val="0"/>
                <a:alphaOff val="0"/>
                <a:tint val="87000"/>
                <a:satMod val="250000"/>
              </a:srgb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1400" b="0" i="0" dirty="0">
              <a:solidFill>
                <a:sysClr val="window" lastClr="FFFFFF"/>
              </a:solidFill>
              <a:effectLst/>
              <a:latin typeface="Verdana"/>
              <a:ea typeface="+mn-ea"/>
              <a:cs typeface="+mn-cs"/>
            </a:rPr>
            <a:t>гарантирована возможность удаленной записи на прием к врачу</a:t>
          </a:r>
        </a:p>
      </dgm:t>
    </dgm:pt>
    <dgm:pt modelId="{E6EAA25A-28AD-4390-8325-00BD389EB7CB}" type="parTrans" cxnId="{DB10B975-CDA6-475B-8D08-2FF840B8D5A1}">
      <dgm:prSet/>
      <dgm:spPr/>
      <dgm:t>
        <a:bodyPr/>
        <a:lstStyle/>
        <a:p>
          <a:endParaRPr lang="ru-RU" sz="1400" b="0" i="0">
            <a:solidFill>
              <a:srgbClr val="00589A"/>
            </a:solidFill>
            <a:effectLst/>
            <a:latin typeface="+mn-lt"/>
          </a:endParaRPr>
        </a:p>
      </dgm:t>
    </dgm:pt>
    <dgm:pt modelId="{13049068-33CA-41AD-AC25-68902E844741}" type="sibTrans" cxnId="{DB10B975-CDA6-475B-8D08-2FF840B8D5A1}">
      <dgm:prSet/>
      <dgm:spPr/>
      <dgm:t>
        <a:bodyPr/>
        <a:lstStyle/>
        <a:p>
          <a:endParaRPr lang="ru-RU" sz="1400" b="0" i="0">
            <a:solidFill>
              <a:srgbClr val="00589A"/>
            </a:solidFill>
            <a:effectLst/>
            <a:latin typeface="+mn-lt"/>
          </a:endParaRPr>
        </a:p>
      </dgm:t>
    </dgm:pt>
    <dgm:pt modelId="{138F901D-748D-4913-925A-EE6AF45B4497}">
      <dgm:prSet phldrT="[Текст]" custT="1"/>
      <dgm:spPr>
        <a:xfrm>
          <a:off x="863697" y="3650074"/>
          <a:ext cx="3348847" cy="1025182"/>
        </a:xfrm>
        <a:prstGeom prst="roundRect">
          <a:avLst/>
        </a:prstGeom>
        <a:gradFill rotWithShape="0">
          <a:gsLst>
            <a:gs pos="0">
              <a:srgbClr val="604878">
                <a:hueOff val="0"/>
                <a:satOff val="0"/>
                <a:lumOff val="0"/>
                <a:alphaOff val="0"/>
                <a:shade val="45000"/>
                <a:satMod val="155000"/>
              </a:srgbClr>
            </a:gs>
            <a:gs pos="60000">
              <a:srgbClr val="604878">
                <a:hueOff val="0"/>
                <a:satOff val="0"/>
                <a:lumOff val="0"/>
                <a:alphaOff val="0"/>
                <a:shade val="95000"/>
                <a:satMod val="150000"/>
              </a:srgbClr>
            </a:gs>
            <a:gs pos="100000">
              <a:srgbClr val="604878">
                <a:hueOff val="0"/>
                <a:satOff val="0"/>
                <a:lumOff val="0"/>
                <a:alphaOff val="0"/>
                <a:tint val="87000"/>
                <a:satMod val="250000"/>
              </a:srgb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1400" b="0" i="0" dirty="0">
              <a:solidFill>
                <a:sysClr val="window" lastClr="FFFFFF"/>
              </a:solidFill>
              <a:effectLst/>
              <a:latin typeface="Verdana"/>
              <a:ea typeface="+mn-ea"/>
              <a:cs typeface="+mn-cs"/>
            </a:rPr>
            <a:t>созданы инструменты для подготовки аналитических материалов</a:t>
          </a:r>
        </a:p>
      </dgm:t>
    </dgm:pt>
    <dgm:pt modelId="{7C5CF4B2-2962-492E-B3F9-393B8D7642A3}" type="parTrans" cxnId="{A6BDAB88-F7CB-43E4-822E-4EC9105378FC}">
      <dgm:prSet/>
      <dgm:spPr/>
      <dgm:t>
        <a:bodyPr/>
        <a:lstStyle/>
        <a:p>
          <a:endParaRPr lang="ru-RU" sz="1400" b="0" i="0">
            <a:solidFill>
              <a:srgbClr val="00589A"/>
            </a:solidFill>
            <a:effectLst/>
            <a:latin typeface="+mn-lt"/>
          </a:endParaRPr>
        </a:p>
      </dgm:t>
    </dgm:pt>
    <dgm:pt modelId="{4A4178BB-2B90-4AA6-8394-711E80CB22F9}" type="sibTrans" cxnId="{A6BDAB88-F7CB-43E4-822E-4EC9105378FC}">
      <dgm:prSet/>
      <dgm:spPr/>
      <dgm:t>
        <a:bodyPr/>
        <a:lstStyle/>
        <a:p>
          <a:endParaRPr lang="ru-RU" sz="1400" b="0" i="0">
            <a:solidFill>
              <a:srgbClr val="00589A"/>
            </a:solidFill>
            <a:effectLst/>
            <a:latin typeface="+mn-lt"/>
          </a:endParaRPr>
        </a:p>
      </dgm:t>
    </dgm:pt>
    <dgm:pt modelId="{A58BBCC5-A9D5-4D7A-B6CA-823FFB590A53}" type="pres">
      <dgm:prSet presAssocID="{0996CB66-FCD1-483E-A2E3-5CE9B04C50A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7D1EF7-7256-4147-BAAA-26678BD9CDA3}" type="pres">
      <dgm:prSet presAssocID="{0A916A6C-5E28-4947-8803-33CE8117BE33}" presName="parentLin" presStyleCnt="0"/>
      <dgm:spPr/>
    </dgm:pt>
    <dgm:pt modelId="{46E599B9-D9C2-41FE-96D9-854733B381DE}" type="pres">
      <dgm:prSet presAssocID="{0A916A6C-5E28-4947-8803-33CE8117BE3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1275B4F-A94D-4DF2-AD18-8A91951CCE6F}" type="pres">
      <dgm:prSet presAssocID="{0A916A6C-5E28-4947-8803-33CE8117BE33}" presName="parentText" presStyleLbl="node1" presStyleIdx="0" presStyleCnt="4" custScaleX="111773" custLinFactX="14157" custLinFactNeighborX="100000" custLinFactNeighborY="27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94D0C-466D-4BDB-962C-D95483513F0D}" type="pres">
      <dgm:prSet presAssocID="{0A916A6C-5E28-4947-8803-33CE8117BE33}" presName="negativeSpace" presStyleCnt="0"/>
      <dgm:spPr/>
    </dgm:pt>
    <dgm:pt modelId="{03079708-51FC-4230-BD98-D4D92DA88B7E}" type="pres">
      <dgm:prSet presAssocID="{0A916A6C-5E28-4947-8803-33CE8117BE33}" presName="childText" presStyleLbl="conFgAcc1" presStyleIdx="0" presStyleCnt="4">
        <dgm:presLayoutVars>
          <dgm:bulletEnabled val="1"/>
        </dgm:presLayoutVars>
      </dgm:prSet>
      <dgm:spPr>
        <a:xfrm>
          <a:off x="0" y="310367"/>
          <a:ext cx="4338032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F293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49B638A-2F1E-48BF-B90F-555ECAE2E6FF}" type="pres">
      <dgm:prSet presAssocID="{AC3A4690-69AE-4764-9DEB-D979E4392DA8}" presName="spaceBetweenRectangles" presStyleCnt="0"/>
      <dgm:spPr/>
    </dgm:pt>
    <dgm:pt modelId="{CC36C4F5-CF58-400A-BA71-2060DC17A662}" type="pres">
      <dgm:prSet presAssocID="{1A7CBA18-588D-42BF-A943-C9EE182D8E90}" presName="parentLin" presStyleCnt="0"/>
      <dgm:spPr/>
    </dgm:pt>
    <dgm:pt modelId="{1A0F6FDA-D3E3-4D9D-A8A1-65DFDCD99564}" type="pres">
      <dgm:prSet presAssocID="{1A7CBA18-588D-42BF-A943-C9EE182D8E9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8579A42-9947-43CF-BC0F-0A4DF734408D}" type="pres">
      <dgm:prSet presAssocID="{1A7CBA18-588D-42BF-A943-C9EE182D8E90}" presName="parentText" presStyleLbl="node1" presStyleIdx="1" presStyleCnt="4" custScaleX="111247" custScaleY="167453" custLinFactX="14157" custLinFactNeighborX="100000" custLinFactNeighborY="-18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288CD-AC3D-4242-8883-AF7EDEABE3D9}" type="pres">
      <dgm:prSet presAssocID="{1A7CBA18-588D-42BF-A943-C9EE182D8E90}" presName="negativeSpace" presStyleCnt="0"/>
      <dgm:spPr/>
    </dgm:pt>
    <dgm:pt modelId="{145A150A-F73E-4196-BF94-9FB083F71F74}" type="pres">
      <dgm:prSet presAssocID="{1A7CBA18-588D-42BF-A943-C9EE182D8E90}" presName="childText" presStyleLbl="conFgAcc1" presStyleIdx="1" presStyleCnt="4">
        <dgm:presLayoutVars>
          <dgm:bulletEnabled val="1"/>
        </dgm:presLayoutVars>
      </dgm:prSet>
      <dgm:spPr>
        <a:xfrm>
          <a:off x="0" y="1615809"/>
          <a:ext cx="4338032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1B587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2A0E5D2-D9F2-4C66-86CD-BFE2976B903A}" type="pres">
      <dgm:prSet presAssocID="{5ED88759-2CF2-4626-B92B-36C69DA33C13}" presName="spaceBetweenRectangles" presStyleCnt="0"/>
      <dgm:spPr/>
    </dgm:pt>
    <dgm:pt modelId="{6CBF7043-CF25-48C0-8A03-847C2099B7FA}" type="pres">
      <dgm:prSet presAssocID="{D56DBD8D-22B2-45C5-9979-E14FB39F0723}" presName="parentLin" presStyleCnt="0"/>
      <dgm:spPr/>
    </dgm:pt>
    <dgm:pt modelId="{54ED8943-FC9C-4876-840C-478232523EB5}" type="pres">
      <dgm:prSet presAssocID="{D56DBD8D-22B2-45C5-9979-E14FB39F0723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11098022-5F28-4F42-AABA-BBA0FE0FD17E}" type="pres">
      <dgm:prSet presAssocID="{D56DBD8D-22B2-45C5-9979-E14FB39F0723}" presName="parentText" presStyleLbl="node1" presStyleIdx="2" presStyleCnt="4" custScaleX="111247" custScaleY="198305" custLinFactX="14157" custLinFactNeighborX="100000" custLinFactNeighborY="-647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3B7ADC-3B14-44EE-B3C4-6D7F3165BC6B}" type="pres">
      <dgm:prSet presAssocID="{D56DBD8D-22B2-45C5-9979-E14FB39F0723}" presName="negativeSpace" presStyleCnt="0"/>
      <dgm:spPr/>
    </dgm:pt>
    <dgm:pt modelId="{054FE748-A2C7-4BDF-BF1F-87F4DF293882}" type="pres">
      <dgm:prSet presAssocID="{D56DBD8D-22B2-45C5-9979-E14FB39F0723}" presName="childText" presStyleLbl="conFgAcc1" presStyleIdx="2" presStyleCnt="4">
        <dgm:presLayoutVars>
          <dgm:bulletEnabled val="1"/>
        </dgm:presLayoutVars>
      </dgm:prSet>
      <dgm:spPr>
        <a:xfrm>
          <a:off x="0" y="3103402"/>
          <a:ext cx="4338032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E854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909EA8E-7921-45B0-91DF-88AC81B82192}" type="pres">
      <dgm:prSet presAssocID="{13049068-33CA-41AD-AC25-68902E844741}" presName="spaceBetweenRectangles" presStyleCnt="0"/>
      <dgm:spPr/>
    </dgm:pt>
    <dgm:pt modelId="{DC58E47A-E9D7-4F9A-90D4-DF5C249D284B}" type="pres">
      <dgm:prSet presAssocID="{138F901D-748D-4913-925A-EE6AF45B4497}" presName="parentLin" presStyleCnt="0"/>
      <dgm:spPr/>
    </dgm:pt>
    <dgm:pt modelId="{82F40BAD-7C28-4777-9413-105098E965DB}" type="pres">
      <dgm:prSet presAssocID="{138F901D-748D-4913-925A-EE6AF45B4497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81D1F5BE-BA44-475A-B0CB-C8B5C99FF9CD}" type="pres">
      <dgm:prSet presAssocID="{138F901D-748D-4913-925A-EE6AF45B4497}" presName="parentText" presStyleLbl="node1" presStyleIdx="3" presStyleCnt="4" custScaleX="110282" custScaleY="173642" custLinFactX="14157" custLinFactNeighborX="100000" custLinFactNeighborY="-110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DE1BC8-D5B6-45F5-8C5D-AD9682CCE870}" type="pres">
      <dgm:prSet presAssocID="{138F901D-748D-4913-925A-EE6AF45B4497}" presName="negativeSpace" presStyleCnt="0"/>
      <dgm:spPr/>
    </dgm:pt>
    <dgm:pt modelId="{EE93003E-29B3-4569-8A1A-576527A01383}" type="pres">
      <dgm:prSet presAssocID="{138F901D-748D-4913-925A-EE6AF45B4497}" presName="childText" presStyleLbl="conFgAcc1" presStyleIdx="3" presStyleCnt="4">
        <dgm:presLayoutVars>
          <dgm:bulletEnabled val="1"/>
        </dgm:presLayoutVars>
      </dgm:prSet>
      <dgm:spPr>
        <a:xfrm>
          <a:off x="0" y="4445384"/>
          <a:ext cx="4338032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604878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7A27D026-D076-4A19-85D9-793389022C76}" type="presOf" srcId="{0996CB66-FCD1-483E-A2E3-5CE9B04C50AA}" destId="{A58BBCC5-A9D5-4D7A-B6CA-823FFB590A53}" srcOrd="0" destOrd="0" presId="urn:microsoft.com/office/officeart/2005/8/layout/list1"/>
    <dgm:cxn modelId="{7F14CC14-2861-4E63-A37B-6C4466C3D403}" type="presOf" srcId="{D56DBD8D-22B2-45C5-9979-E14FB39F0723}" destId="{11098022-5F28-4F42-AABA-BBA0FE0FD17E}" srcOrd="1" destOrd="0" presId="urn:microsoft.com/office/officeart/2005/8/layout/list1"/>
    <dgm:cxn modelId="{FE853952-60DE-47C0-8981-78FC9BEDF0A7}" type="presOf" srcId="{138F901D-748D-4913-925A-EE6AF45B4497}" destId="{82F40BAD-7C28-4777-9413-105098E965DB}" srcOrd="0" destOrd="0" presId="urn:microsoft.com/office/officeart/2005/8/layout/list1"/>
    <dgm:cxn modelId="{DE487EA8-D193-45B9-9DF8-36D9CE7ABD64}" type="presOf" srcId="{1A7CBA18-588D-42BF-A943-C9EE182D8E90}" destId="{68579A42-9947-43CF-BC0F-0A4DF734408D}" srcOrd="1" destOrd="0" presId="urn:microsoft.com/office/officeart/2005/8/layout/list1"/>
    <dgm:cxn modelId="{D3C4D396-CD9E-4653-9562-B335F874B8F7}" type="presOf" srcId="{0A916A6C-5E28-4947-8803-33CE8117BE33}" destId="{46E599B9-D9C2-41FE-96D9-854733B381DE}" srcOrd="0" destOrd="0" presId="urn:microsoft.com/office/officeart/2005/8/layout/list1"/>
    <dgm:cxn modelId="{01CF03F9-4755-4C9D-9A9E-A1141E34A12D}" srcId="{0996CB66-FCD1-483E-A2E3-5CE9B04C50AA}" destId="{1A7CBA18-588D-42BF-A943-C9EE182D8E90}" srcOrd="1" destOrd="0" parTransId="{5D593FEA-F458-4BA3-ADD5-4DA53B16E843}" sibTransId="{5ED88759-2CF2-4626-B92B-36C69DA33C13}"/>
    <dgm:cxn modelId="{9B87D553-5297-4F43-89D9-86527116261B}" type="presOf" srcId="{D56DBD8D-22B2-45C5-9979-E14FB39F0723}" destId="{54ED8943-FC9C-4876-840C-478232523EB5}" srcOrd="0" destOrd="0" presId="urn:microsoft.com/office/officeart/2005/8/layout/list1"/>
    <dgm:cxn modelId="{C9550871-9759-49D9-B9FD-901AE7B835B5}" type="presOf" srcId="{1A7CBA18-588D-42BF-A943-C9EE182D8E90}" destId="{1A0F6FDA-D3E3-4D9D-A8A1-65DFDCD99564}" srcOrd="0" destOrd="0" presId="urn:microsoft.com/office/officeart/2005/8/layout/list1"/>
    <dgm:cxn modelId="{DB10B975-CDA6-475B-8D08-2FF840B8D5A1}" srcId="{0996CB66-FCD1-483E-A2E3-5CE9B04C50AA}" destId="{D56DBD8D-22B2-45C5-9979-E14FB39F0723}" srcOrd="2" destOrd="0" parTransId="{E6EAA25A-28AD-4390-8325-00BD389EB7CB}" sibTransId="{13049068-33CA-41AD-AC25-68902E844741}"/>
    <dgm:cxn modelId="{A6BDAB88-F7CB-43E4-822E-4EC9105378FC}" srcId="{0996CB66-FCD1-483E-A2E3-5CE9B04C50AA}" destId="{138F901D-748D-4913-925A-EE6AF45B4497}" srcOrd="3" destOrd="0" parTransId="{7C5CF4B2-2962-492E-B3F9-393B8D7642A3}" sibTransId="{4A4178BB-2B90-4AA6-8394-711E80CB22F9}"/>
    <dgm:cxn modelId="{10D30541-DCF0-48BC-9765-50E6955D8FEF}" type="presOf" srcId="{0A916A6C-5E28-4947-8803-33CE8117BE33}" destId="{01275B4F-A94D-4DF2-AD18-8A91951CCE6F}" srcOrd="1" destOrd="0" presId="urn:microsoft.com/office/officeart/2005/8/layout/list1"/>
    <dgm:cxn modelId="{183E8375-6AE8-4C90-B3B9-6FC924638E15}" srcId="{0996CB66-FCD1-483E-A2E3-5CE9B04C50AA}" destId="{0A916A6C-5E28-4947-8803-33CE8117BE33}" srcOrd="0" destOrd="0" parTransId="{7D00FA64-DF6B-457D-A278-95AC2BB9EB7A}" sibTransId="{AC3A4690-69AE-4764-9DEB-D979E4392DA8}"/>
    <dgm:cxn modelId="{39654CCB-8F3B-44D6-8DFA-3AB0DD72BBBC}" type="presOf" srcId="{138F901D-748D-4913-925A-EE6AF45B4497}" destId="{81D1F5BE-BA44-475A-B0CB-C8B5C99FF9CD}" srcOrd="1" destOrd="0" presId="urn:microsoft.com/office/officeart/2005/8/layout/list1"/>
    <dgm:cxn modelId="{85310DCC-D004-4053-84F6-823BEAEA1D7A}" type="presParOf" srcId="{A58BBCC5-A9D5-4D7A-B6CA-823FFB590A53}" destId="{3C7D1EF7-7256-4147-BAAA-26678BD9CDA3}" srcOrd="0" destOrd="0" presId="urn:microsoft.com/office/officeart/2005/8/layout/list1"/>
    <dgm:cxn modelId="{979E0437-EC96-44D5-8C90-1A9505168DC9}" type="presParOf" srcId="{3C7D1EF7-7256-4147-BAAA-26678BD9CDA3}" destId="{46E599B9-D9C2-41FE-96D9-854733B381DE}" srcOrd="0" destOrd="0" presId="urn:microsoft.com/office/officeart/2005/8/layout/list1"/>
    <dgm:cxn modelId="{1176B477-C8F6-41F0-B8CD-2DED0F23D9AE}" type="presParOf" srcId="{3C7D1EF7-7256-4147-BAAA-26678BD9CDA3}" destId="{01275B4F-A94D-4DF2-AD18-8A91951CCE6F}" srcOrd="1" destOrd="0" presId="urn:microsoft.com/office/officeart/2005/8/layout/list1"/>
    <dgm:cxn modelId="{B9B07F86-5EEF-4A9B-9156-4D253F44A8A3}" type="presParOf" srcId="{A58BBCC5-A9D5-4D7A-B6CA-823FFB590A53}" destId="{00194D0C-466D-4BDB-962C-D95483513F0D}" srcOrd="1" destOrd="0" presId="urn:microsoft.com/office/officeart/2005/8/layout/list1"/>
    <dgm:cxn modelId="{0F11C7FF-F5A8-4CD5-A902-A669AE339848}" type="presParOf" srcId="{A58BBCC5-A9D5-4D7A-B6CA-823FFB590A53}" destId="{03079708-51FC-4230-BD98-D4D92DA88B7E}" srcOrd="2" destOrd="0" presId="urn:microsoft.com/office/officeart/2005/8/layout/list1"/>
    <dgm:cxn modelId="{06F32580-479D-437C-9B45-50314E1F29AB}" type="presParOf" srcId="{A58BBCC5-A9D5-4D7A-B6CA-823FFB590A53}" destId="{649B638A-2F1E-48BF-B90F-555ECAE2E6FF}" srcOrd="3" destOrd="0" presId="urn:microsoft.com/office/officeart/2005/8/layout/list1"/>
    <dgm:cxn modelId="{D2107FBA-50AA-4722-9D64-9C4E32C5F608}" type="presParOf" srcId="{A58BBCC5-A9D5-4D7A-B6CA-823FFB590A53}" destId="{CC36C4F5-CF58-400A-BA71-2060DC17A662}" srcOrd="4" destOrd="0" presId="urn:microsoft.com/office/officeart/2005/8/layout/list1"/>
    <dgm:cxn modelId="{E16B5BA3-55FB-4CE3-B77B-912AD7D2DC21}" type="presParOf" srcId="{CC36C4F5-CF58-400A-BA71-2060DC17A662}" destId="{1A0F6FDA-D3E3-4D9D-A8A1-65DFDCD99564}" srcOrd="0" destOrd="0" presId="urn:microsoft.com/office/officeart/2005/8/layout/list1"/>
    <dgm:cxn modelId="{0D7799F9-14D0-48B3-8C3A-C96609D7E484}" type="presParOf" srcId="{CC36C4F5-CF58-400A-BA71-2060DC17A662}" destId="{68579A42-9947-43CF-BC0F-0A4DF734408D}" srcOrd="1" destOrd="0" presId="urn:microsoft.com/office/officeart/2005/8/layout/list1"/>
    <dgm:cxn modelId="{3A94BCF6-86B7-4D17-AA1D-0E9A54407BB9}" type="presParOf" srcId="{A58BBCC5-A9D5-4D7A-B6CA-823FFB590A53}" destId="{F4A288CD-AC3D-4242-8883-AF7EDEABE3D9}" srcOrd="5" destOrd="0" presId="urn:microsoft.com/office/officeart/2005/8/layout/list1"/>
    <dgm:cxn modelId="{F3ED6AEF-DFED-448A-BF03-711E94435ED3}" type="presParOf" srcId="{A58BBCC5-A9D5-4D7A-B6CA-823FFB590A53}" destId="{145A150A-F73E-4196-BF94-9FB083F71F74}" srcOrd="6" destOrd="0" presId="urn:microsoft.com/office/officeart/2005/8/layout/list1"/>
    <dgm:cxn modelId="{019D8956-6533-4E2B-9B2E-4015DF2576DE}" type="presParOf" srcId="{A58BBCC5-A9D5-4D7A-B6CA-823FFB590A53}" destId="{02A0E5D2-D9F2-4C66-86CD-BFE2976B903A}" srcOrd="7" destOrd="0" presId="urn:microsoft.com/office/officeart/2005/8/layout/list1"/>
    <dgm:cxn modelId="{6A9B7AB4-25B9-4EFC-96F6-E87ECE61A5AF}" type="presParOf" srcId="{A58BBCC5-A9D5-4D7A-B6CA-823FFB590A53}" destId="{6CBF7043-CF25-48C0-8A03-847C2099B7FA}" srcOrd="8" destOrd="0" presId="urn:microsoft.com/office/officeart/2005/8/layout/list1"/>
    <dgm:cxn modelId="{FF98ECF7-DF50-45A5-A66C-C5A59FA46C52}" type="presParOf" srcId="{6CBF7043-CF25-48C0-8A03-847C2099B7FA}" destId="{54ED8943-FC9C-4876-840C-478232523EB5}" srcOrd="0" destOrd="0" presId="urn:microsoft.com/office/officeart/2005/8/layout/list1"/>
    <dgm:cxn modelId="{3CE25BCF-FB70-4707-901C-38545DFF98A1}" type="presParOf" srcId="{6CBF7043-CF25-48C0-8A03-847C2099B7FA}" destId="{11098022-5F28-4F42-AABA-BBA0FE0FD17E}" srcOrd="1" destOrd="0" presId="urn:microsoft.com/office/officeart/2005/8/layout/list1"/>
    <dgm:cxn modelId="{98E70EE4-F8F6-46E6-B293-B27849979F0F}" type="presParOf" srcId="{A58BBCC5-A9D5-4D7A-B6CA-823FFB590A53}" destId="{B63B7ADC-3B14-44EE-B3C4-6D7F3165BC6B}" srcOrd="9" destOrd="0" presId="urn:microsoft.com/office/officeart/2005/8/layout/list1"/>
    <dgm:cxn modelId="{00264559-FD20-44B8-A480-2FF08DEE860A}" type="presParOf" srcId="{A58BBCC5-A9D5-4D7A-B6CA-823FFB590A53}" destId="{054FE748-A2C7-4BDF-BF1F-87F4DF293882}" srcOrd="10" destOrd="0" presId="urn:microsoft.com/office/officeart/2005/8/layout/list1"/>
    <dgm:cxn modelId="{E6D51EEC-57B9-4028-B410-3B9EBB84D1BF}" type="presParOf" srcId="{A58BBCC5-A9D5-4D7A-B6CA-823FFB590A53}" destId="{2909EA8E-7921-45B0-91DF-88AC81B82192}" srcOrd="11" destOrd="0" presId="urn:microsoft.com/office/officeart/2005/8/layout/list1"/>
    <dgm:cxn modelId="{5D56AEDA-4E0C-453F-8194-3FC77D8B688E}" type="presParOf" srcId="{A58BBCC5-A9D5-4D7A-B6CA-823FFB590A53}" destId="{DC58E47A-E9D7-4F9A-90D4-DF5C249D284B}" srcOrd="12" destOrd="0" presId="urn:microsoft.com/office/officeart/2005/8/layout/list1"/>
    <dgm:cxn modelId="{CCA20994-A1FD-4EE9-BF18-5DEECCE4707E}" type="presParOf" srcId="{DC58E47A-E9D7-4F9A-90D4-DF5C249D284B}" destId="{82F40BAD-7C28-4777-9413-105098E965DB}" srcOrd="0" destOrd="0" presId="urn:microsoft.com/office/officeart/2005/8/layout/list1"/>
    <dgm:cxn modelId="{8D2DC384-3D37-4454-8128-BB5585F58299}" type="presParOf" srcId="{DC58E47A-E9D7-4F9A-90D4-DF5C249D284B}" destId="{81D1F5BE-BA44-475A-B0CB-C8B5C99FF9CD}" srcOrd="1" destOrd="0" presId="urn:microsoft.com/office/officeart/2005/8/layout/list1"/>
    <dgm:cxn modelId="{A043810B-9414-4D85-AF0E-3FC40C408A14}" type="presParOf" srcId="{A58BBCC5-A9D5-4D7A-B6CA-823FFB590A53}" destId="{90DE1BC8-D5B6-45F5-8C5D-AD9682CCE870}" srcOrd="13" destOrd="0" presId="urn:microsoft.com/office/officeart/2005/8/layout/list1"/>
    <dgm:cxn modelId="{67AAA585-275E-4D35-AAC4-0E463CD8ACD8}" type="presParOf" srcId="{A58BBCC5-A9D5-4D7A-B6CA-823FFB590A53}" destId="{EE93003E-29B3-4569-8A1A-576527A0138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FF3F13-CA8B-44EB-AC43-0EDFB6903D42}" type="doc">
      <dgm:prSet loTypeId="urn:microsoft.com/office/officeart/2005/8/layout/radial4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1799E9-BE98-42FF-996B-890D72EFE49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СЕМЕЙНЫЙ ВРАЧ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471D72-0489-42DE-91EE-9F5A2F2400EB}" type="parTrans" cxnId="{16F2534A-320E-4FF5-A501-79FC64637CE4}">
      <dgm:prSet/>
      <dgm:spPr/>
      <dgm:t>
        <a:bodyPr/>
        <a:lstStyle/>
        <a:p>
          <a:endParaRPr lang="ru-RU"/>
        </a:p>
      </dgm:t>
    </dgm:pt>
    <dgm:pt modelId="{A9C1F8F3-591A-464E-B333-96A0A143C0C4}" type="sibTrans" cxnId="{16F2534A-320E-4FF5-A501-79FC64637CE4}">
      <dgm:prSet/>
      <dgm:spPr/>
      <dgm:t>
        <a:bodyPr/>
        <a:lstStyle/>
        <a:p>
          <a:endParaRPr lang="ru-RU"/>
        </a:p>
      </dgm:t>
    </dgm:pt>
    <dgm:pt modelId="{47C0F094-B8F3-454F-BE9D-BD5D44810C6F}">
      <dgm:prSet phldrT="[Текст]" custT="1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Страховая компания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61092-51E4-481B-BFB2-9859752C85FA}" type="parTrans" cxnId="{92C414B3-EED5-4075-91ED-FF08CD4E8B37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D535620-50C8-4576-9247-F2A9B54A6771}" type="sibTrans" cxnId="{92C414B3-EED5-4075-91ED-FF08CD4E8B37}">
      <dgm:prSet/>
      <dgm:spPr/>
      <dgm:t>
        <a:bodyPr/>
        <a:lstStyle/>
        <a:p>
          <a:endParaRPr lang="ru-RU"/>
        </a:p>
      </dgm:t>
    </dgm:pt>
    <dgm:pt modelId="{0B47DC31-937B-47C7-91FF-1CEABDE4CD4D}">
      <dgm:prSet phldrT="[Текст]" custT="1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МВД (участковый уполномоченный)</a:t>
          </a:r>
        </a:p>
      </dgm:t>
    </dgm:pt>
    <dgm:pt modelId="{256BAF06-7076-4FD0-9D88-E82803A5C257}" type="parTrans" cxnId="{CBB7EE47-D68A-48EA-8D22-947C8A638D5B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9B98C2B-5224-4C26-ADA8-AFD7AEABEB69}" type="sibTrans" cxnId="{CBB7EE47-D68A-48EA-8D22-947C8A638D5B}">
      <dgm:prSet/>
      <dgm:spPr/>
      <dgm:t>
        <a:bodyPr/>
        <a:lstStyle/>
        <a:p>
          <a:endParaRPr lang="ru-RU"/>
        </a:p>
      </dgm:t>
    </dgm:pt>
    <dgm:pt modelId="{D3D18FBF-2327-4A32-9211-06A2B8C31BB2}">
      <dgm:prSet phldrT="[Текст]" custT="1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служба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9FB7AD-6CDF-4B5E-86FB-87A31A040275}" type="parTrans" cxnId="{226FA930-79A7-4892-B335-A9139936B71D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12A4ECF-D5A6-4298-9B80-6F9ED4636E7B}" type="sibTrans" cxnId="{226FA930-79A7-4892-B335-A9139936B71D}">
      <dgm:prSet/>
      <dgm:spPr/>
      <dgm:t>
        <a:bodyPr/>
        <a:lstStyle/>
        <a:p>
          <a:endParaRPr lang="ru-RU"/>
        </a:p>
      </dgm:t>
    </dgm:pt>
    <dgm:pt modelId="{174E26ED-145D-4F2D-992C-02613F15624C}">
      <dgm:prSet phldrT="[Текст]" custT="1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Учреждения</a:t>
          </a:r>
        </a:p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образования</a:t>
          </a:r>
        </a:p>
      </dgm:t>
    </dgm:pt>
    <dgm:pt modelId="{9217AF9A-F037-4773-9FB4-0D866CFFCC2D}" type="parTrans" cxnId="{F62373C4-898A-4F02-8D00-706BEDCED454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46797FD-DAC4-493F-982F-DB9730536DFD}" type="sibTrans" cxnId="{F62373C4-898A-4F02-8D00-706BEDCED454}">
      <dgm:prSet/>
      <dgm:spPr/>
      <dgm:t>
        <a:bodyPr/>
        <a:lstStyle/>
        <a:p>
          <a:endParaRPr lang="ru-RU"/>
        </a:p>
      </dgm:t>
    </dgm:pt>
    <dgm:pt modelId="{09865B53-33B1-4C80-963E-764C4B027E6F}">
      <dgm:prSet phldrT="[Текст]" custT="1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Общественные организации</a:t>
          </a:r>
        </a:p>
      </dgm:t>
    </dgm:pt>
    <dgm:pt modelId="{6FFF3F5F-EC42-492E-97BE-5EE9CB70AD98}" type="parTrans" cxnId="{9E2EFF25-8AC1-4523-82B0-0B763662C358}">
      <dgm:prSet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300000">
          <a:bevelT w="190500" h="38100"/>
        </a:sp3d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C16D527-2D4D-4AB5-97FC-C4F6F6BFBAEB}" type="sibTrans" cxnId="{9E2EFF25-8AC1-4523-82B0-0B763662C358}">
      <dgm:prSet/>
      <dgm:spPr/>
      <dgm:t>
        <a:bodyPr/>
        <a:lstStyle/>
        <a:p>
          <a:endParaRPr lang="ru-RU"/>
        </a:p>
      </dgm:t>
    </dgm:pt>
    <dgm:pt modelId="{8880F348-C084-408E-8945-0A22C938B7ED}">
      <dgm:prSet phldrT="[Текст]" custT="1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Представители  региональных конфессий</a:t>
          </a:r>
        </a:p>
      </dgm:t>
    </dgm:pt>
    <dgm:pt modelId="{36BD0E8A-32DA-4E9A-8B8A-113DCC025266}" type="parTrans" cxnId="{2D3698D7-ED59-4B9A-AA47-6948DD211220}">
      <dgm:prSet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300000">
          <a:bevelT w="190500" h="38100"/>
        </a:sp3d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A229945-8D7C-4B01-9A2D-8FBC412F7050}" type="sibTrans" cxnId="{2D3698D7-ED59-4B9A-AA47-6948DD211220}">
      <dgm:prSet/>
      <dgm:spPr/>
      <dgm:t>
        <a:bodyPr/>
        <a:lstStyle/>
        <a:p>
          <a:endParaRPr lang="ru-RU"/>
        </a:p>
      </dgm:t>
    </dgm:pt>
    <dgm:pt modelId="{19ABB431-7759-4F4A-A71E-3D04E39EC6DB}">
      <dgm:prSet phldrT="[Текст]" custT="1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8100000" scaled="1"/>
          <a:tileRect/>
        </a:gra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Городская администрация 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97F76D-F0F8-456B-8EAF-C305EAC67E20}" type="parTrans" cxnId="{26E8F5BE-F21C-458B-AE41-5CDCCCCD3E4A}">
      <dgm:prSet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300000">
          <a:bevelT w="190500" h="38100"/>
        </a:sp3d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5482983-8542-4C7E-AA22-C5376E854834}" type="sibTrans" cxnId="{26E8F5BE-F21C-458B-AE41-5CDCCCCD3E4A}">
      <dgm:prSet/>
      <dgm:spPr/>
      <dgm:t>
        <a:bodyPr/>
        <a:lstStyle/>
        <a:p>
          <a:endParaRPr lang="ru-RU"/>
        </a:p>
      </dgm:t>
    </dgm:pt>
    <dgm:pt modelId="{B3450EB1-BBEB-4794-8EB1-7EE32AC95FBD}">
      <dgm:prSet phldrT="[Текст]" custLinFactNeighborX="2309" custLinFactNeighborY="-7752"/>
      <dgm:spPr/>
      <dgm:t>
        <a:bodyPr/>
        <a:lstStyle/>
        <a:p>
          <a:endParaRPr lang="ru-RU"/>
        </a:p>
      </dgm:t>
    </dgm:pt>
    <dgm:pt modelId="{1C5A177F-562A-45B8-9F73-06AD089E48DE}" type="parTrans" cxnId="{CA1DC4A0-DED5-4692-B600-A77E716CD475}">
      <dgm:prSet/>
      <dgm:spPr/>
      <dgm:t>
        <a:bodyPr/>
        <a:lstStyle/>
        <a:p>
          <a:endParaRPr lang="ru-RU"/>
        </a:p>
      </dgm:t>
    </dgm:pt>
    <dgm:pt modelId="{667B9035-B3C9-4838-89A5-56FCE97F86E9}" type="sibTrans" cxnId="{CA1DC4A0-DED5-4692-B600-A77E716CD475}">
      <dgm:prSet/>
      <dgm:spPr/>
      <dgm:t>
        <a:bodyPr/>
        <a:lstStyle/>
        <a:p>
          <a:endParaRPr lang="ru-RU"/>
        </a:p>
      </dgm:t>
    </dgm:pt>
    <dgm:pt modelId="{9FBAE36F-CD21-49CD-A2E3-4711758FD385}" type="pres">
      <dgm:prSet presAssocID="{64FF3F13-CA8B-44EB-AC43-0EDFB6903D4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EBF760-A52A-4803-A3B1-3E91E90A154B}" type="pres">
      <dgm:prSet presAssocID="{681799E9-BE98-42FF-996B-890D72EFE49B}" presName="centerShape" presStyleLbl="node0" presStyleIdx="0" presStyleCnt="1" custLinFactNeighborX="470" custLinFactNeighborY="-7335"/>
      <dgm:spPr/>
      <dgm:t>
        <a:bodyPr/>
        <a:lstStyle/>
        <a:p>
          <a:endParaRPr lang="ru-RU"/>
        </a:p>
      </dgm:t>
    </dgm:pt>
    <dgm:pt modelId="{E5D9F106-B204-4B47-BAD5-A243196C5956}" type="pres">
      <dgm:prSet presAssocID="{DB961092-51E4-481B-BFB2-9859752C85FA}" presName="parTrans" presStyleLbl="bgSibTrans2D1" presStyleIdx="0" presStyleCnt="7" custAng="10590351" custScaleX="58558" custScaleY="43965" custLinFactNeighborX="27782" custLinFactNeighborY="-13502"/>
      <dgm:spPr/>
      <dgm:t>
        <a:bodyPr/>
        <a:lstStyle/>
        <a:p>
          <a:endParaRPr lang="ru-RU"/>
        </a:p>
      </dgm:t>
    </dgm:pt>
    <dgm:pt modelId="{0CC8372D-EFC7-4D7B-B9DB-1A61ABACE5D8}" type="pres">
      <dgm:prSet presAssocID="{47C0F094-B8F3-454F-BE9D-BD5D44810C6F}" presName="node" presStyleLbl="node1" presStyleIdx="0" presStyleCnt="7" custScaleX="99271" custScaleY="66816" custRadScaleRad="73529" custRadScaleInc="-682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DF5F50-DF36-474E-850F-20D037FE085B}" type="pres">
      <dgm:prSet presAssocID="{256BAF06-7076-4FD0-9D88-E82803A5C257}" presName="parTrans" presStyleLbl="bgSibTrans2D1" presStyleIdx="1" presStyleCnt="7" custAng="10537260" custScaleX="55035" custScaleY="41357" custLinFactNeighborX="-28842" custLinFactNeighborY="0"/>
      <dgm:spPr/>
      <dgm:t>
        <a:bodyPr/>
        <a:lstStyle/>
        <a:p>
          <a:endParaRPr lang="ru-RU"/>
        </a:p>
      </dgm:t>
    </dgm:pt>
    <dgm:pt modelId="{FF1DF58B-A0AF-470A-8A66-28F01E93D345}" type="pres">
      <dgm:prSet presAssocID="{0B47DC31-937B-47C7-91FF-1CEABDE4CD4D}" presName="node" presStyleLbl="node1" presStyleIdx="1" presStyleCnt="7" custScaleX="131532" custScaleY="66816" custRadScaleRad="96455" custRadScaleInc="563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6AB69F-CEA7-4729-9D22-890FF15C9A50}" type="pres">
      <dgm:prSet presAssocID="{AA9FB7AD-6CDF-4B5E-86FB-87A31A040275}" presName="parTrans" presStyleLbl="bgSibTrans2D1" presStyleIdx="2" presStyleCnt="7" custAng="10832733" custScaleX="58633" custScaleY="35265" custLinFactNeighborX="-12410" custLinFactNeighborY="34484"/>
      <dgm:spPr/>
      <dgm:t>
        <a:bodyPr/>
        <a:lstStyle/>
        <a:p>
          <a:endParaRPr lang="ru-RU"/>
        </a:p>
      </dgm:t>
    </dgm:pt>
    <dgm:pt modelId="{F0CBCE69-75F7-4831-AE7A-48EAA35E416E}" type="pres">
      <dgm:prSet presAssocID="{D3D18FBF-2327-4A32-9211-06A2B8C31BB2}" presName="node" presStyleLbl="node1" presStyleIdx="2" presStyleCnt="7" custScaleX="92709" custScaleY="66816" custRadScaleRad="75286" custRadScaleInc="163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DF598-5962-4088-B8BE-B4930C86439A}" type="pres">
      <dgm:prSet presAssocID="{9217AF9A-F037-4773-9FB4-0D866CFFCC2D}" presName="parTrans" presStyleLbl="bgSibTrans2D1" presStyleIdx="3" presStyleCnt="7" custAng="3639166" custFlipHor="1" custScaleX="50633" custScaleY="56528" custLinFactNeighborX="-28444" custLinFactNeighborY="35851"/>
      <dgm:spPr/>
      <dgm:t>
        <a:bodyPr/>
        <a:lstStyle/>
        <a:p>
          <a:endParaRPr lang="ru-RU"/>
        </a:p>
      </dgm:t>
    </dgm:pt>
    <dgm:pt modelId="{02E051E5-C65E-4585-B7D3-280D75CE420D}" type="pres">
      <dgm:prSet presAssocID="{174E26ED-145D-4F2D-992C-02613F15624C}" presName="node" presStyleLbl="node1" presStyleIdx="3" presStyleCnt="7" custFlipHor="1" custScaleX="135107" custScaleY="66816" custRadScaleRad="95761" custRadScaleInc="217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FB6368-1058-4F35-B98A-811E32980FD6}" type="pres">
      <dgm:prSet presAssocID="{6FFF3F5F-EC42-492E-97BE-5EE9CB70AD98}" presName="parTrans" presStyleLbl="bgSibTrans2D1" presStyleIdx="4" presStyleCnt="7" custAng="8187737" custScaleX="198909" custScaleY="57104" custLinFactX="100000" custLinFactNeighborX="115886" custLinFactNeighborY="-72274"/>
      <dgm:spPr/>
      <dgm:t>
        <a:bodyPr/>
        <a:lstStyle/>
        <a:p>
          <a:endParaRPr lang="ru-RU"/>
        </a:p>
      </dgm:t>
    </dgm:pt>
    <dgm:pt modelId="{36303C24-B926-4350-AD1A-0643BE8E7E96}" type="pres">
      <dgm:prSet presAssocID="{09865B53-33B1-4C80-963E-764C4B027E6F}" presName="node" presStyleLbl="node1" presStyleIdx="4" presStyleCnt="7" custScaleX="134805" custScaleY="66816" custRadScaleRad="33562" custRadScaleInc="5609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E32BC-0BA1-4988-B27A-DB5FD7F942D0}" type="pres">
      <dgm:prSet presAssocID="{36BD0E8A-32DA-4E9A-8B8A-113DCC025266}" presName="parTrans" presStyleLbl="bgSibTrans2D1" presStyleIdx="5" presStyleCnt="7" custAng="10466024" custScaleX="51880" custScaleY="61530" custLinFactNeighborX="30815" custLinFactNeighborY="26956"/>
      <dgm:spPr/>
      <dgm:t>
        <a:bodyPr/>
        <a:lstStyle/>
        <a:p>
          <a:endParaRPr lang="ru-RU"/>
        </a:p>
      </dgm:t>
    </dgm:pt>
    <dgm:pt modelId="{975FE426-C3CD-41E6-B4CE-B222AAB77799}" type="pres">
      <dgm:prSet presAssocID="{8880F348-C084-408E-8945-0A22C938B7ED}" presName="node" presStyleLbl="node1" presStyleIdx="5" presStyleCnt="7" custScaleX="122516" custScaleY="66816" custRadScaleRad="80075" custRadScaleInc="-517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BA9CD6-BF3A-4FFD-8475-98C29AD2D69C}" type="pres">
      <dgm:prSet presAssocID="{0C97F76D-F0F8-456B-8EAF-C305EAC67E20}" presName="parTrans" presStyleLbl="bgSibTrans2D1" presStyleIdx="6" presStyleCnt="7" custAng="11028773" custScaleX="70278" custScaleY="55105" custLinFactNeighborX="3108" custLinFactNeighborY="58651"/>
      <dgm:spPr/>
      <dgm:t>
        <a:bodyPr/>
        <a:lstStyle/>
        <a:p>
          <a:endParaRPr lang="ru-RU"/>
        </a:p>
      </dgm:t>
    </dgm:pt>
    <dgm:pt modelId="{E956FFE2-FDAE-4C1E-838E-285C189BD1AE}" type="pres">
      <dgm:prSet presAssocID="{19ABB431-7759-4F4A-A71E-3D04E39EC6DB}" presName="node" presStyleLbl="node1" presStyleIdx="6" presStyleCnt="7" custScaleX="164485" custScaleY="66816" custRadScaleRad="86943" custRadScaleInc="-498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7CEC67-B065-42D8-9315-9F23D41D315B}" type="presOf" srcId="{6FFF3F5F-EC42-492E-97BE-5EE9CB70AD98}" destId="{32FB6368-1058-4F35-B98A-811E32980FD6}" srcOrd="0" destOrd="0" presId="urn:microsoft.com/office/officeart/2005/8/layout/radial4"/>
    <dgm:cxn modelId="{F62373C4-898A-4F02-8D00-706BEDCED454}" srcId="{681799E9-BE98-42FF-996B-890D72EFE49B}" destId="{174E26ED-145D-4F2D-992C-02613F15624C}" srcOrd="3" destOrd="0" parTransId="{9217AF9A-F037-4773-9FB4-0D866CFFCC2D}" sibTransId="{746797FD-DAC4-493F-982F-DB9730536DFD}"/>
    <dgm:cxn modelId="{4C3202E6-4D80-4BB5-B1C7-F9CEB1EAD288}" type="presOf" srcId="{36BD0E8A-32DA-4E9A-8B8A-113DCC025266}" destId="{D7CE32BC-0BA1-4988-B27A-DB5FD7F942D0}" srcOrd="0" destOrd="0" presId="urn:microsoft.com/office/officeart/2005/8/layout/radial4"/>
    <dgm:cxn modelId="{4DCEF0A5-2309-408B-BAFD-6471F993A692}" type="presOf" srcId="{174E26ED-145D-4F2D-992C-02613F15624C}" destId="{02E051E5-C65E-4585-B7D3-280D75CE420D}" srcOrd="0" destOrd="0" presId="urn:microsoft.com/office/officeart/2005/8/layout/radial4"/>
    <dgm:cxn modelId="{D9925EFC-84AC-442F-A8F3-41552A0F4B80}" type="presOf" srcId="{D3D18FBF-2327-4A32-9211-06A2B8C31BB2}" destId="{F0CBCE69-75F7-4831-AE7A-48EAA35E416E}" srcOrd="0" destOrd="0" presId="urn:microsoft.com/office/officeart/2005/8/layout/radial4"/>
    <dgm:cxn modelId="{07B96C37-80E1-462D-BC15-E33F39070096}" type="presOf" srcId="{9217AF9A-F037-4773-9FB4-0D866CFFCC2D}" destId="{82EDF598-5962-4088-B8BE-B4930C86439A}" srcOrd="0" destOrd="0" presId="urn:microsoft.com/office/officeart/2005/8/layout/radial4"/>
    <dgm:cxn modelId="{226FA930-79A7-4892-B335-A9139936B71D}" srcId="{681799E9-BE98-42FF-996B-890D72EFE49B}" destId="{D3D18FBF-2327-4A32-9211-06A2B8C31BB2}" srcOrd="2" destOrd="0" parTransId="{AA9FB7AD-6CDF-4B5E-86FB-87A31A040275}" sibTransId="{F12A4ECF-D5A6-4298-9B80-6F9ED4636E7B}"/>
    <dgm:cxn modelId="{E73D3D8F-C5D8-42F2-B91A-E1D0235A2F43}" type="presOf" srcId="{681799E9-BE98-42FF-996B-890D72EFE49B}" destId="{B4EBF760-A52A-4803-A3B1-3E91E90A154B}" srcOrd="0" destOrd="0" presId="urn:microsoft.com/office/officeart/2005/8/layout/radial4"/>
    <dgm:cxn modelId="{A714472C-ED37-49CE-A6AF-F5B484D51434}" type="presOf" srcId="{8880F348-C084-408E-8945-0A22C938B7ED}" destId="{975FE426-C3CD-41E6-B4CE-B222AAB77799}" srcOrd="0" destOrd="0" presId="urn:microsoft.com/office/officeart/2005/8/layout/radial4"/>
    <dgm:cxn modelId="{92C414B3-EED5-4075-91ED-FF08CD4E8B37}" srcId="{681799E9-BE98-42FF-996B-890D72EFE49B}" destId="{47C0F094-B8F3-454F-BE9D-BD5D44810C6F}" srcOrd="0" destOrd="0" parTransId="{DB961092-51E4-481B-BFB2-9859752C85FA}" sibTransId="{9D535620-50C8-4576-9247-F2A9B54A6771}"/>
    <dgm:cxn modelId="{CBB7EE47-D68A-48EA-8D22-947C8A638D5B}" srcId="{681799E9-BE98-42FF-996B-890D72EFE49B}" destId="{0B47DC31-937B-47C7-91FF-1CEABDE4CD4D}" srcOrd="1" destOrd="0" parTransId="{256BAF06-7076-4FD0-9D88-E82803A5C257}" sibTransId="{F9B98C2B-5224-4C26-ADA8-AFD7AEABEB69}"/>
    <dgm:cxn modelId="{9E2EFF25-8AC1-4523-82B0-0B763662C358}" srcId="{681799E9-BE98-42FF-996B-890D72EFE49B}" destId="{09865B53-33B1-4C80-963E-764C4B027E6F}" srcOrd="4" destOrd="0" parTransId="{6FFF3F5F-EC42-492E-97BE-5EE9CB70AD98}" sibTransId="{EC16D527-2D4D-4AB5-97FC-C4F6F6BFBAEB}"/>
    <dgm:cxn modelId="{16F2534A-320E-4FF5-A501-79FC64637CE4}" srcId="{64FF3F13-CA8B-44EB-AC43-0EDFB6903D42}" destId="{681799E9-BE98-42FF-996B-890D72EFE49B}" srcOrd="0" destOrd="0" parTransId="{BF471D72-0489-42DE-91EE-9F5A2F2400EB}" sibTransId="{A9C1F8F3-591A-464E-B333-96A0A143C0C4}"/>
    <dgm:cxn modelId="{79159EF4-88FE-46D6-943C-A82F3A2B3F09}" type="presOf" srcId="{DB961092-51E4-481B-BFB2-9859752C85FA}" destId="{E5D9F106-B204-4B47-BAD5-A243196C5956}" srcOrd="0" destOrd="0" presId="urn:microsoft.com/office/officeart/2005/8/layout/radial4"/>
    <dgm:cxn modelId="{CA1DC4A0-DED5-4692-B600-A77E716CD475}" srcId="{64FF3F13-CA8B-44EB-AC43-0EDFB6903D42}" destId="{B3450EB1-BBEB-4794-8EB1-7EE32AC95FBD}" srcOrd="1" destOrd="0" parTransId="{1C5A177F-562A-45B8-9F73-06AD089E48DE}" sibTransId="{667B9035-B3C9-4838-89A5-56FCE97F86E9}"/>
    <dgm:cxn modelId="{495F8995-343F-4C28-88E4-7DA13B683798}" type="presOf" srcId="{256BAF06-7076-4FD0-9D88-E82803A5C257}" destId="{8CDF5F50-DF36-474E-850F-20D037FE085B}" srcOrd="0" destOrd="0" presId="urn:microsoft.com/office/officeart/2005/8/layout/radial4"/>
    <dgm:cxn modelId="{73F71025-4800-4FEF-A2FC-D29090375860}" type="presOf" srcId="{09865B53-33B1-4C80-963E-764C4B027E6F}" destId="{36303C24-B926-4350-AD1A-0643BE8E7E96}" srcOrd="0" destOrd="0" presId="urn:microsoft.com/office/officeart/2005/8/layout/radial4"/>
    <dgm:cxn modelId="{55B7BF8E-8F8D-45E9-BC36-BB65F8317CD7}" type="presOf" srcId="{64FF3F13-CA8B-44EB-AC43-0EDFB6903D42}" destId="{9FBAE36F-CD21-49CD-A2E3-4711758FD385}" srcOrd="0" destOrd="0" presId="urn:microsoft.com/office/officeart/2005/8/layout/radial4"/>
    <dgm:cxn modelId="{D59D7CC1-C925-49B7-B8ED-65565DB4D31E}" type="presOf" srcId="{47C0F094-B8F3-454F-BE9D-BD5D44810C6F}" destId="{0CC8372D-EFC7-4D7B-B9DB-1A61ABACE5D8}" srcOrd="0" destOrd="0" presId="urn:microsoft.com/office/officeart/2005/8/layout/radial4"/>
    <dgm:cxn modelId="{2D3698D7-ED59-4B9A-AA47-6948DD211220}" srcId="{681799E9-BE98-42FF-996B-890D72EFE49B}" destId="{8880F348-C084-408E-8945-0A22C938B7ED}" srcOrd="5" destOrd="0" parTransId="{36BD0E8A-32DA-4E9A-8B8A-113DCC025266}" sibTransId="{2A229945-8D7C-4B01-9A2D-8FBC412F7050}"/>
    <dgm:cxn modelId="{9C8080F8-94AB-4BA7-AE7E-4E1C078372F0}" type="presOf" srcId="{AA9FB7AD-6CDF-4B5E-86FB-87A31A040275}" destId="{186AB69F-CEA7-4729-9D22-890FF15C9A50}" srcOrd="0" destOrd="0" presId="urn:microsoft.com/office/officeart/2005/8/layout/radial4"/>
    <dgm:cxn modelId="{5C294474-21D5-4F3A-B002-2BCB8D39D7C3}" type="presOf" srcId="{0C97F76D-F0F8-456B-8EAF-C305EAC67E20}" destId="{1BBA9CD6-BF3A-4FFD-8475-98C29AD2D69C}" srcOrd="0" destOrd="0" presId="urn:microsoft.com/office/officeart/2005/8/layout/radial4"/>
    <dgm:cxn modelId="{26E8F5BE-F21C-458B-AE41-5CDCCCCD3E4A}" srcId="{681799E9-BE98-42FF-996B-890D72EFE49B}" destId="{19ABB431-7759-4F4A-A71E-3D04E39EC6DB}" srcOrd="6" destOrd="0" parTransId="{0C97F76D-F0F8-456B-8EAF-C305EAC67E20}" sibTransId="{05482983-8542-4C7E-AA22-C5376E854834}"/>
    <dgm:cxn modelId="{1CEF86BB-3D4A-4996-A842-0EE3EE06FBC1}" type="presOf" srcId="{0B47DC31-937B-47C7-91FF-1CEABDE4CD4D}" destId="{FF1DF58B-A0AF-470A-8A66-28F01E93D345}" srcOrd="0" destOrd="0" presId="urn:microsoft.com/office/officeart/2005/8/layout/radial4"/>
    <dgm:cxn modelId="{22B0B052-AC9E-4F64-954E-1B5831E8B63D}" type="presOf" srcId="{19ABB431-7759-4F4A-A71E-3D04E39EC6DB}" destId="{E956FFE2-FDAE-4C1E-838E-285C189BD1AE}" srcOrd="0" destOrd="0" presId="urn:microsoft.com/office/officeart/2005/8/layout/radial4"/>
    <dgm:cxn modelId="{344ED28E-442B-4005-884D-E27A7A02AD63}" type="presParOf" srcId="{9FBAE36F-CD21-49CD-A2E3-4711758FD385}" destId="{B4EBF760-A52A-4803-A3B1-3E91E90A154B}" srcOrd="0" destOrd="0" presId="urn:microsoft.com/office/officeart/2005/8/layout/radial4"/>
    <dgm:cxn modelId="{8A967C26-EF1E-408C-86EC-94FBE0D5FEBB}" type="presParOf" srcId="{9FBAE36F-CD21-49CD-A2E3-4711758FD385}" destId="{E5D9F106-B204-4B47-BAD5-A243196C5956}" srcOrd="1" destOrd="0" presId="urn:microsoft.com/office/officeart/2005/8/layout/radial4"/>
    <dgm:cxn modelId="{65BE349D-3F1B-423E-A688-D67B5F5192F0}" type="presParOf" srcId="{9FBAE36F-CD21-49CD-A2E3-4711758FD385}" destId="{0CC8372D-EFC7-4D7B-B9DB-1A61ABACE5D8}" srcOrd="2" destOrd="0" presId="urn:microsoft.com/office/officeart/2005/8/layout/radial4"/>
    <dgm:cxn modelId="{91F77266-3ED7-41FF-A886-74EDA8BF2FAE}" type="presParOf" srcId="{9FBAE36F-CD21-49CD-A2E3-4711758FD385}" destId="{8CDF5F50-DF36-474E-850F-20D037FE085B}" srcOrd="3" destOrd="0" presId="urn:microsoft.com/office/officeart/2005/8/layout/radial4"/>
    <dgm:cxn modelId="{080B37E0-E212-43A9-AC40-A7153485F7C5}" type="presParOf" srcId="{9FBAE36F-CD21-49CD-A2E3-4711758FD385}" destId="{FF1DF58B-A0AF-470A-8A66-28F01E93D345}" srcOrd="4" destOrd="0" presId="urn:microsoft.com/office/officeart/2005/8/layout/radial4"/>
    <dgm:cxn modelId="{616B092D-CB55-4D1E-AEE5-BD248F5859A6}" type="presParOf" srcId="{9FBAE36F-CD21-49CD-A2E3-4711758FD385}" destId="{186AB69F-CEA7-4729-9D22-890FF15C9A50}" srcOrd="5" destOrd="0" presId="urn:microsoft.com/office/officeart/2005/8/layout/radial4"/>
    <dgm:cxn modelId="{17DB23D9-4C8A-4D33-A306-F0B77B362AB1}" type="presParOf" srcId="{9FBAE36F-CD21-49CD-A2E3-4711758FD385}" destId="{F0CBCE69-75F7-4831-AE7A-48EAA35E416E}" srcOrd="6" destOrd="0" presId="urn:microsoft.com/office/officeart/2005/8/layout/radial4"/>
    <dgm:cxn modelId="{789E2D0B-08EF-4C15-A84E-D79A4CD12700}" type="presParOf" srcId="{9FBAE36F-CD21-49CD-A2E3-4711758FD385}" destId="{82EDF598-5962-4088-B8BE-B4930C86439A}" srcOrd="7" destOrd="0" presId="urn:microsoft.com/office/officeart/2005/8/layout/radial4"/>
    <dgm:cxn modelId="{A4D76836-921E-4E67-BEAC-D8902D3A2BD4}" type="presParOf" srcId="{9FBAE36F-CD21-49CD-A2E3-4711758FD385}" destId="{02E051E5-C65E-4585-B7D3-280D75CE420D}" srcOrd="8" destOrd="0" presId="urn:microsoft.com/office/officeart/2005/8/layout/radial4"/>
    <dgm:cxn modelId="{BA880B65-E3BF-41C3-B6F8-1702ABFCA61C}" type="presParOf" srcId="{9FBAE36F-CD21-49CD-A2E3-4711758FD385}" destId="{32FB6368-1058-4F35-B98A-811E32980FD6}" srcOrd="9" destOrd="0" presId="urn:microsoft.com/office/officeart/2005/8/layout/radial4"/>
    <dgm:cxn modelId="{543C7133-F617-4307-A8BD-384FAC48AEBE}" type="presParOf" srcId="{9FBAE36F-CD21-49CD-A2E3-4711758FD385}" destId="{36303C24-B926-4350-AD1A-0643BE8E7E96}" srcOrd="10" destOrd="0" presId="urn:microsoft.com/office/officeart/2005/8/layout/radial4"/>
    <dgm:cxn modelId="{66F89D05-3C10-4F4F-A6A6-02295EBECF2A}" type="presParOf" srcId="{9FBAE36F-CD21-49CD-A2E3-4711758FD385}" destId="{D7CE32BC-0BA1-4988-B27A-DB5FD7F942D0}" srcOrd="11" destOrd="0" presId="urn:microsoft.com/office/officeart/2005/8/layout/radial4"/>
    <dgm:cxn modelId="{29D8ECC8-2888-484A-B0DC-9828A681BC82}" type="presParOf" srcId="{9FBAE36F-CD21-49CD-A2E3-4711758FD385}" destId="{975FE426-C3CD-41E6-B4CE-B222AAB77799}" srcOrd="12" destOrd="0" presId="urn:microsoft.com/office/officeart/2005/8/layout/radial4"/>
    <dgm:cxn modelId="{CDD501C5-3EDC-45C7-BA8B-CCD3665D35FE}" type="presParOf" srcId="{9FBAE36F-CD21-49CD-A2E3-4711758FD385}" destId="{1BBA9CD6-BF3A-4FFD-8475-98C29AD2D69C}" srcOrd="13" destOrd="0" presId="urn:microsoft.com/office/officeart/2005/8/layout/radial4"/>
    <dgm:cxn modelId="{AF7ED070-AE8D-4436-85EA-D1FAC6F3A5F6}" type="presParOf" srcId="{9FBAE36F-CD21-49CD-A2E3-4711758FD385}" destId="{E956FFE2-FDAE-4C1E-838E-285C189BD1AE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0.96318</cdr:x>
      <cdr:y>0.65581</cdr:y>
    </cdr:from>
    <cdr:to>
      <cdr:x>0.98026</cdr:x>
      <cdr:y>0.74744</cdr:y>
    </cdr:to>
    <cdr:sp macro="" textlink="">
      <cdr:nvSpPr>
        <cdr:cNvPr id="2" name="Стрелка вниз 1"/>
        <cdr:cNvSpPr/>
      </cdr:nvSpPr>
      <cdr:spPr>
        <a:xfrm xmlns:a="http://schemas.openxmlformats.org/drawingml/2006/main">
          <a:off x="8122490" y="3607883"/>
          <a:ext cx="144016" cy="504056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5">
            <a:lumMod val="60000"/>
            <a:lumOff val="40000"/>
          </a:schemeClr>
        </a:solidFill>
        <a:ln xmlns:a="http://schemas.openxmlformats.org/drawingml/2006/main">
          <a:solidFill>
            <a:schemeClr val="accent5">
              <a:lumMod val="60000"/>
              <a:lumOff val="4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0.58182</cdr:x>
      <cdr:y>0.38889</cdr:y>
    </cdr:from>
    <cdr:to>
      <cdr:x>0.70909</cdr:x>
      <cdr:y>0.44722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608512" y="2520280"/>
          <a:ext cx="1008094" cy="378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1"/>
              </a:solidFill>
            </a:rPr>
            <a:t>На 10,2 %</a:t>
          </a:r>
          <a:endParaRPr lang="ru-RU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0.76032</cdr:x>
      <cdr:y>0.66662</cdr:y>
    </cdr:from>
    <cdr:to>
      <cdr:x>0.80577</cdr:x>
      <cdr:y>0.77338</cdr:y>
    </cdr:to>
    <cdr:sp macro="" textlink="">
      <cdr:nvSpPr>
        <cdr:cNvPr id="2" name="Стрелка вверх 1"/>
        <cdr:cNvSpPr/>
      </cdr:nvSpPr>
      <cdr:spPr>
        <a:xfrm xmlns:a="http://schemas.openxmlformats.org/drawingml/2006/main">
          <a:off x="6022380" y="4320178"/>
          <a:ext cx="360040" cy="691907"/>
        </a:xfrm>
        <a:prstGeom xmlns:a="http://schemas.openxmlformats.org/drawingml/2006/main" prst="upArrow">
          <a:avLst/>
        </a:prstGeom>
        <a:noFill xmlns:a="http://schemas.openxmlformats.org/drawingml/2006/main"/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r">
              <a:defRPr sz="1200"/>
            </a:lvl1pPr>
          </a:lstStyle>
          <a:p>
            <a:fld id="{3786EBD6-BDAD-447F-8334-4EA3A41293BE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1" tIns="46141" rIns="92281" bIns="4614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2281" tIns="46141" rIns="92281" bIns="4614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r">
              <a:defRPr sz="1200"/>
            </a:lvl1pPr>
          </a:lstStyle>
          <a:p>
            <a:fld id="{335C6A43-0870-461F-90A4-3AB932AEE9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942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C6A43-0870-461F-90A4-3AB932AEE96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21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C6A43-0870-461F-90A4-3AB932AEE96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364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C6A43-0870-461F-90A4-3AB932AEE96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145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C6A43-0870-461F-90A4-3AB932AEE96B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820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C6A43-0870-461F-90A4-3AB932AEE96B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81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C6A43-0870-461F-90A4-3AB932AEE96B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591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C6A43-0870-461F-90A4-3AB932AEE96B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32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8949" y="4077072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46C79-BAFB-4CA8-8A1D-34662F9B8FB3}" type="datetime1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91392" y="6381328"/>
            <a:ext cx="900608" cy="32918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407707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CCA5-D3C0-4B28-B838-832C5AC9CD30}" type="datetime1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C31F-E642-4043-A93E-DB24201938C5}" type="datetime1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 userDrawn="1"/>
        </p:nvSpPr>
        <p:spPr>
          <a:xfrm>
            <a:off x="1187626" y="2"/>
            <a:ext cx="10976260" cy="13227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1294C8E1-93AE-4B80-B41E-7516A51A5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"/>
            <a:ext cx="10972800" cy="956909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90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 userDrawn="1"/>
        </p:nvSpPr>
        <p:spPr>
          <a:xfrm>
            <a:off x="1187626" y="-99392"/>
            <a:ext cx="10976260" cy="13227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/>
          </a:p>
        </p:txBody>
      </p:sp>
      <p:pic>
        <p:nvPicPr>
          <p:cNvPr id="19" name="Рисунок 5" descr="Герб.gif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4"/>
            <a:ext cx="587896" cy="70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335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 userDrawn="1"/>
        </p:nvSpPr>
        <p:spPr>
          <a:xfrm>
            <a:off x="1187625" y="-99391"/>
            <a:ext cx="10976260" cy="1322791"/>
          </a:xfrm>
          <a:prstGeom prst="rect">
            <a:avLst/>
          </a:prstGeom>
        </p:spPr>
        <p:txBody>
          <a:bodyPr vert="horz" lIns="71759" tIns="35879" rIns="71759" bIns="3587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32" dirty="0"/>
          </a:p>
        </p:txBody>
      </p:sp>
    </p:spTree>
    <p:extLst>
      <p:ext uri="{BB962C8B-B14F-4D97-AF65-F5344CB8AC3E}">
        <p14:creationId xmlns:p14="http://schemas.microsoft.com/office/powerpoint/2010/main" val="80106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 userDrawn="1"/>
        </p:nvSpPr>
        <p:spPr>
          <a:xfrm>
            <a:off x="1187625" y="-99391"/>
            <a:ext cx="10976260" cy="1322791"/>
          </a:xfrm>
          <a:prstGeom prst="rect">
            <a:avLst/>
          </a:prstGeom>
        </p:spPr>
        <p:txBody>
          <a:bodyPr vert="horz" lIns="71759" tIns="35879" rIns="71759" bIns="3587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32" dirty="0"/>
          </a:p>
        </p:txBody>
      </p:sp>
    </p:spTree>
    <p:extLst>
      <p:ext uri="{BB962C8B-B14F-4D97-AF65-F5344CB8AC3E}">
        <p14:creationId xmlns:p14="http://schemas.microsoft.com/office/powerpoint/2010/main" val="2329269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 userDrawn="1"/>
        </p:nvSpPr>
        <p:spPr>
          <a:xfrm>
            <a:off x="1187625" y="-99391"/>
            <a:ext cx="10976260" cy="1322791"/>
          </a:xfrm>
          <a:prstGeom prst="rect">
            <a:avLst/>
          </a:prstGeom>
        </p:spPr>
        <p:txBody>
          <a:bodyPr vert="horz" lIns="71759" tIns="35879" rIns="71759" bIns="3587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32" dirty="0"/>
          </a:p>
        </p:txBody>
      </p:sp>
    </p:spTree>
    <p:extLst>
      <p:ext uri="{BB962C8B-B14F-4D97-AF65-F5344CB8AC3E}">
        <p14:creationId xmlns:p14="http://schemas.microsoft.com/office/powerpoint/2010/main" val="4085158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 userDrawn="1"/>
        </p:nvSpPr>
        <p:spPr>
          <a:xfrm>
            <a:off x="1187626" y="-99392"/>
            <a:ext cx="10976260" cy="13227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89359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 userDrawn="1"/>
        </p:nvSpPr>
        <p:spPr>
          <a:xfrm>
            <a:off x="1187626" y="-99392"/>
            <a:ext cx="10976260" cy="13227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22460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60339"/>
            <a:ext cx="11664951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8118" y="15873"/>
            <a:ext cx="1641239" cy="1127063"/>
          </a:xfrm>
          <a:prstGeom prst="ellipse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4" name="Рисунок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9901" y="176213"/>
            <a:ext cx="140335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1B0CA-4980-4000-83A7-83A9F2752339}" type="datetime1">
              <a:rPr lang="ru-RU"/>
              <a:pPr>
                <a:defRPr/>
              </a:pPr>
              <a:t>14.09.2019</a:t>
            </a:fld>
            <a:endParaRPr lang="ru-RU" dirty="0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081EC-9CDA-47FF-A894-BB1A6520F9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11088555" cy="956909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964E-DE08-4825-8B05-6FBF8919714B}" type="datetime1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91392" y="6381328"/>
            <a:ext cx="900608" cy="32918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60339"/>
            <a:ext cx="11664951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8118" y="15873"/>
            <a:ext cx="1641239" cy="1127063"/>
          </a:xfrm>
          <a:prstGeom prst="ellipse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4" name="Рисунок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9901" y="176213"/>
            <a:ext cx="140335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1B0CA-4980-4000-83A7-83A9F2752339}" type="datetime1">
              <a:rPr lang="ru-RU"/>
              <a:pPr>
                <a:defRPr/>
              </a:pPr>
              <a:t>14.09.2019</a:t>
            </a:fld>
            <a:endParaRPr lang="ru-RU" dirty="0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081EC-9CDA-47FF-A894-BB1A6520F9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1CC0302-7D18-4CBA-B82E-98D00F8BEE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403" y="1836267"/>
            <a:ext cx="10540004" cy="318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103779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 userDrawn="1"/>
        </p:nvSpPr>
        <p:spPr>
          <a:xfrm>
            <a:off x="1187626" y="-99392"/>
            <a:ext cx="10976260" cy="13227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35422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187626" y="2"/>
            <a:ext cx="10976260" cy="13227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/>
              <a:t>Образец заголовка</a:t>
            </a:r>
          </a:p>
        </p:txBody>
      </p:sp>
      <p:sp>
        <p:nvSpPr>
          <p:cNvPr id="14" name="Номер слайда 5"/>
          <p:cNvSpPr txBox="1">
            <a:spLocks/>
          </p:cNvSpPr>
          <p:nvPr userDrawn="1"/>
        </p:nvSpPr>
        <p:spPr>
          <a:xfrm>
            <a:off x="47328" y="6453337"/>
            <a:ext cx="468536" cy="365125"/>
          </a:xfrm>
          <a:prstGeom prst="rect">
            <a:avLst/>
          </a:prstGeom>
          <a:solidFill>
            <a:srgbClr val="C3D69B"/>
          </a:solidFill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C3BFB3-2A69-48E4-8990-E6F7DA09B0EC}" type="slidenum">
              <a:rPr lang="ru-RU" sz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‹#›</a:t>
            </a:fld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983432" y="-27384"/>
            <a:ext cx="11208568" cy="889367"/>
          </a:xfrm>
          <a:prstGeom prst="rect">
            <a:avLst/>
          </a:prstGeom>
          <a:gradFill>
            <a:gsLst>
              <a:gs pos="31000">
                <a:srgbClr val="569141"/>
              </a:gs>
              <a:gs pos="79000">
                <a:srgbClr val="7AB963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3000" b="1" dirty="0"/>
          </a:p>
        </p:txBody>
      </p:sp>
      <p:sp>
        <p:nvSpPr>
          <p:cNvPr id="18" name="Заголовок 1"/>
          <p:cNvSpPr txBox="1">
            <a:spLocks/>
          </p:cNvSpPr>
          <p:nvPr userDrawn="1"/>
        </p:nvSpPr>
        <p:spPr>
          <a:xfrm>
            <a:off x="1187626" y="-99392"/>
            <a:ext cx="10976260" cy="13227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/>
          </a:p>
        </p:txBody>
      </p:sp>
      <p:pic>
        <p:nvPicPr>
          <p:cNvPr id="19" name="Рисунок 5" descr="Герб.gif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4"/>
            <a:ext cx="587896" cy="70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 userDrawn="1"/>
        </p:nvSpPr>
        <p:spPr>
          <a:xfrm>
            <a:off x="0" y="889366"/>
            <a:ext cx="983432" cy="5968635"/>
          </a:xfrm>
          <a:prstGeom prst="rect">
            <a:avLst/>
          </a:prstGeom>
          <a:gradFill>
            <a:gsLst>
              <a:gs pos="44000">
                <a:srgbClr val="11C1FF"/>
              </a:gs>
              <a:gs pos="79000">
                <a:srgbClr val="00AAE6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1800"/>
          </a:p>
        </p:txBody>
      </p:sp>
      <p:sp>
        <p:nvSpPr>
          <p:cNvPr id="21" name="Номер слайда 5"/>
          <p:cNvSpPr txBox="1">
            <a:spLocks/>
          </p:cNvSpPr>
          <p:nvPr userDrawn="1"/>
        </p:nvSpPr>
        <p:spPr>
          <a:xfrm>
            <a:off x="226864" y="6381329"/>
            <a:ext cx="468536" cy="365125"/>
          </a:xfrm>
          <a:prstGeom prst="rect">
            <a:avLst/>
          </a:prstGeom>
          <a:solidFill>
            <a:srgbClr val="569141"/>
          </a:solidFill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C3BFB3-2A69-48E4-8990-E6F7DA09B0EC}" type="slidenum">
              <a:rPr lang="ru-RU" sz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‹#›</a:t>
            </a:fld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983432" y="-27384"/>
            <a:ext cx="11208568" cy="908720"/>
          </a:xfrm>
        </p:spPr>
        <p:txBody>
          <a:bodyPr>
            <a:normAutofit/>
          </a:bodyPr>
          <a:lstStyle>
            <a:lvl1pPr>
              <a:defRPr sz="2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3123" y="5517352"/>
            <a:ext cx="1125527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5107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2B0E0-2A5E-4D63-99C0-B368315B3C78}" type="datetime1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3D32-925A-4DDB-9293-BAE56FFF1B55}" type="datetime1">
              <a:rPr lang="ru-RU" smtClean="0"/>
              <a:pPr/>
              <a:t>14.09.2019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3E9B-C133-466F-8DC4-28ACF51D8D41}" type="datetime1">
              <a:rPr lang="ru-RU" smtClean="0"/>
              <a:pPr/>
              <a:t>14.09.2019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DDF15-7F8D-4C57-8B3D-14A7AB97204E}" type="datetime1">
              <a:rPr lang="ru-RU" smtClean="0"/>
              <a:pPr/>
              <a:t>14.09.2019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DA860-1995-454A-B061-E80C44DAF87D}" type="datetime1">
              <a:rPr lang="ru-RU" smtClean="0"/>
              <a:pPr/>
              <a:t>14.09.2019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CFFFC-F31A-4C99-9C10-C59D8D249224}" type="datetime1">
              <a:rPr lang="ru-RU" smtClean="0"/>
              <a:pPr/>
              <a:t>14.09.2019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41D7-11BD-4E4C-802D-4E1C0B566CD8}" type="datetime1">
              <a:rPr lang="ru-RU" smtClean="0"/>
              <a:pPr/>
              <a:t>14.09.2019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68760"/>
            <a:ext cx="10972800" cy="5208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B4D65E0-5177-49DB-8031-BC9D81A4FA9A}" type="datetime1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1"/>
            <a:ext cx="11664619" cy="95691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Овал 8"/>
          <p:cNvSpPr/>
          <p:nvPr userDrawn="1"/>
        </p:nvSpPr>
        <p:spPr>
          <a:xfrm>
            <a:off x="10836076" y="3"/>
            <a:ext cx="1369157" cy="9569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"/>
            <a:ext cx="10972800" cy="956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1026" name="Picture 2" descr="F:\Рисунок1.png"/>
          <p:cNvPicPr>
            <a:picLocks noChangeAspect="1" noChangeArrowheads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2649" y="117000"/>
            <a:ext cx="1056012" cy="6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7" r:id="rId12"/>
    <p:sldLayoutId id="2147483808" r:id="rId13"/>
    <p:sldLayoutId id="2147483810" r:id="rId14"/>
    <p:sldLayoutId id="2147483811" r:id="rId15"/>
    <p:sldLayoutId id="2147483812" r:id="rId16"/>
    <p:sldLayoutId id="2147483813" r:id="rId17"/>
    <p:sldLayoutId id="2147483815" r:id="rId18"/>
    <p:sldLayoutId id="2147483817" r:id="rId19"/>
    <p:sldLayoutId id="2147483821" r:id="rId20"/>
    <p:sldLayoutId id="2147483818" r:id="rId21"/>
    <p:sldLayoutId id="2147483820" r:id="rId2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 cap="all" spc="-1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chart" Target="../charts/chart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98.jpeg"/><Relationship Id="rId2" Type="http://schemas.openxmlformats.org/officeDocument/2006/relationships/image" Target="../media/image93.jpe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7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01.jpeg"/><Relationship Id="rId10" Type="http://schemas.openxmlformats.org/officeDocument/2006/relationships/image" Target="../media/image96.jpeg"/><Relationship Id="rId4" Type="http://schemas.openxmlformats.org/officeDocument/2006/relationships/diagramData" Target="../diagrams/data1.xml"/><Relationship Id="rId9" Type="http://schemas.openxmlformats.org/officeDocument/2006/relationships/image" Target="../media/image95.png"/><Relationship Id="rId14" Type="http://schemas.openxmlformats.org/officeDocument/2006/relationships/image" Target="../media/image10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14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13.jpeg"/><Relationship Id="rId4" Type="http://schemas.openxmlformats.org/officeDocument/2006/relationships/diagramData" Target="../diagrams/data2.xml"/><Relationship Id="rId9" Type="http://schemas.openxmlformats.org/officeDocument/2006/relationships/image" Target="../media/image1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19.xml"/><Relationship Id="rId1" Type="http://schemas.openxmlformats.org/officeDocument/2006/relationships/video" Target="file:///D:\&#1052;&#1048;&#1040;&#1062;\&#1044;&#1083;&#1103;%20&#1076;&#1086;&#1082;&#1083;&#1072;&#1076;&#1072;%2023.01.2018\ScreenCapture_22.01.2018%2012.33.30.wmv" TargetMode="Externa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7.png"/><Relationship Id="rId7" Type="http://schemas.openxmlformats.org/officeDocument/2006/relationships/image" Target="../media/image130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9.jpeg"/><Relationship Id="rId5" Type="http://schemas.microsoft.com/office/2007/relationships/hdphoto" Target="../media/hdphoto6.wdp"/><Relationship Id="rId4" Type="http://schemas.openxmlformats.org/officeDocument/2006/relationships/image" Target="../media/image1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7.wdp"/><Relationship Id="rId7" Type="http://schemas.openxmlformats.org/officeDocument/2006/relationships/image" Target="../media/image136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10" Type="http://schemas.microsoft.com/office/2007/relationships/hdphoto" Target="../media/hdphoto9.wdp"/><Relationship Id="rId4" Type="http://schemas.openxmlformats.org/officeDocument/2006/relationships/image" Target="../media/image133.jpeg"/><Relationship Id="rId9" Type="http://schemas.openxmlformats.org/officeDocument/2006/relationships/image" Target="../media/image13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png"/><Relationship Id="rId7" Type="http://schemas.openxmlformats.org/officeDocument/2006/relationships/image" Target="../media/image142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9.pn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4.png"/><Relationship Id="rId5" Type="http://schemas.microsoft.com/office/2007/relationships/hdphoto" Target="../media/hdphoto11.wdp"/><Relationship Id="rId4" Type="http://schemas.openxmlformats.org/officeDocument/2006/relationships/image" Target="../media/image193.png"/><Relationship Id="rId9" Type="http://schemas.microsoft.com/office/2007/relationships/hdphoto" Target="../media/hdphoto13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196.pn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Relationship Id="rId5" Type="http://schemas.microsoft.com/office/2007/relationships/hdphoto" Target="../media/hdphoto4.wdp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99456" y="2465388"/>
            <a:ext cx="9144000" cy="1927225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Региональный Проект «Управление здоровьем»</a:t>
            </a:r>
          </a:p>
        </p:txBody>
      </p:sp>
    </p:spTree>
    <p:extLst>
      <p:ext uri="{BB962C8B-B14F-4D97-AF65-F5344CB8AC3E}">
        <p14:creationId xmlns:p14="http://schemas.microsoft.com/office/powerpoint/2010/main" val="1319021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39кабинет\Desktop\АНО\Кармалицкой Е.В\ЦУЗ со связями сжата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099" y="980729"/>
            <a:ext cx="8849091" cy="615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Заголовок 1">
            <a:extLst>
              <a:ext uri="{FF2B5EF4-FFF2-40B4-BE49-F238E27FC236}">
                <a16:creationId xmlns="" xmlns:a16="http://schemas.microsoft.com/office/drawing/2014/main" id="{C943BB23-2DFA-4A5E-AB78-F82F3A513287}"/>
              </a:ext>
            </a:extLst>
          </p:cNvPr>
          <p:cNvSpPr txBox="1">
            <a:spLocks/>
          </p:cNvSpPr>
          <p:nvPr/>
        </p:nvSpPr>
        <p:spPr>
          <a:xfrm>
            <a:off x="1495382" y="276260"/>
            <a:ext cx="8211769" cy="6028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cap="all" dirty="0">
                <a:solidFill>
                  <a:schemeClr val="bg1"/>
                </a:solidFill>
              </a:rPr>
              <a:t>РАСПОЛОЖЕНИЕ МЕДИЦИНСКИХ ОКРУГОВ </a:t>
            </a:r>
            <a:br>
              <a:rPr lang="ru-RU" sz="2500" b="1" cap="all" dirty="0">
                <a:solidFill>
                  <a:schemeClr val="bg1"/>
                </a:solidFill>
              </a:rPr>
            </a:br>
            <a:r>
              <a:rPr lang="ru-RU" sz="2500" b="1" cap="all" dirty="0">
                <a:solidFill>
                  <a:schemeClr val="bg1"/>
                </a:solidFill>
              </a:rPr>
              <a:t>на территории  </a:t>
            </a:r>
            <a:r>
              <a:rPr lang="ru-RU" sz="2500" b="1" cap="all" dirty="0" err="1">
                <a:solidFill>
                  <a:schemeClr val="bg1"/>
                </a:solidFill>
              </a:rPr>
              <a:t>Шебекинского</a:t>
            </a:r>
            <a:r>
              <a:rPr lang="ru-RU" sz="2500" b="1" cap="all" dirty="0">
                <a:solidFill>
                  <a:schemeClr val="bg1"/>
                </a:solidFill>
              </a:rPr>
              <a:t> района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143125" y="579834"/>
            <a:ext cx="7793038" cy="3854450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600" i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i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i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/>
              <a:t/>
            </a:r>
            <a:br>
              <a:rPr lang="ru-RU" sz="3600"/>
            </a:br>
            <a:endParaRPr lang="ru-RU" sz="36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59376" y="5661422"/>
            <a:ext cx="2232025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46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0" y="1700214"/>
            <a:ext cx="2400300" cy="3451225"/>
          </a:xfrm>
        </p:spPr>
        <p:txBody>
          <a:bodyPr>
            <a:norm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ОКАЗАНИЯ МЕДИЦИНСКОЙ ПОМОЩИ НАСЕЛЕНИЮ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5D46190D-B3C4-4A91-B7D9-EC0EAD1737BE}"/>
              </a:ext>
            </a:extLst>
          </p:cNvPr>
          <p:cNvGrpSpPr/>
          <p:nvPr/>
        </p:nvGrpSpPr>
        <p:grpSpPr>
          <a:xfrm>
            <a:off x="2208797" y="994282"/>
            <a:ext cx="7200799" cy="5963110"/>
            <a:chOff x="1361410" y="1273684"/>
            <a:chExt cx="6550517" cy="481955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55745" y="4615373"/>
              <a:ext cx="3024336" cy="1477862"/>
            </a:xfrm>
            <a:prstGeom prst="rect">
              <a:avLst/>
            </a:prstGeom>
          </p:spPr>
        </p:pic>
        <p:sp>
          <p:nvSpPr>
            <p:cNvPr id="6" name="AutoShape 38"/>
            <p:cNvSpPr>
              <a:spLocks noChangeArrowheads="1"/>
            </p:cNvSpPr>
            <p:nvPr/>
          </p:nvSpPr>
          <p:spPr bwMode="gray">
            <a:xfrm rot="16200000">
              <a:off x="5615903" y="5026391"/>
              <a:ext cx="810090" cy="720080"/>
            </a:xfrm>
            <a:prstGeom prst="upArrow">
              <a:avLst>
                <a:gd name="adj1" fmla="val 57824"/>
                <a:gd name="adj2" fmla="val 54398"/>
              </a:avLst>
            </a:prstGeom>
            <a:gradFill>
              <a:gsLst>
                <a:gs pos="0">
                  <a:srgbClr val="0099F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10756" y="4032476"/>
              <a:ext cx="1670953" cy="46641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685800"/>
              <a:r>
                <a:rPr lang="ru-RU" sz="105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ru-RU" sz="105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Врач-педиатр участковый</a:t>
              </a:r>
            </a:p>
            <a:p>
              <a:pPr defTabSz="685800"/>
              <a:r>
                <a:rPr lang="ru-RU" sz="105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2. Семейный врач </a:t>
              </a:r>
            </a:p>
          </p:txBody>
        </p:sp>
        <p:pic>
          <p:nvPicPr>
            <p:cNvPr id="7" name="Picture 5" descr="C:\Users\pmarkasian\Desktop\Other\Шаблоны\заготовки1\9\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720" y="1320169"/>
              <a:ext cx="2127830" cy="3186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C:\Users\pmarkasian\Desktop\Other\Шаблоны\заготовки1\9\1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696" y="1359799"/>
              <a:ext cx="2105212" cy="210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7" descr="C:\Users\pmarkasian\Desktop\Other\Шаблоны\заготовки1\9\1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2494" y="1313688"/>
              <a:ext cx="1986903" cy="1937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19"/>
            <p:cNvSpPr/>
            <p:nvPr/>
          </p:nvSpPr>
          <p:spPr>
            <a:xfrm>
              <a:off x="1361410" y="1991586"/>
              <a:ext cx="2057400" cy="1884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tabLst>
                  <a:tab pos="361950" algn="l"/>
                </a:tabLst>
              </a:pPr>
              <a:r>
                <a:rPr lang="ru-RU" altLang="ko-KR" sz="900" b="1" dirty="0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Районы:</a:t>
              </a: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Белгородский</a:t>
              </a: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Борисовский</a:t>
              </a:r>
              <a:endParaRPr lang="ru-RU" altLang="ko-KR" sz="90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Волоконовский</a:t>
              </a:r>
              <a:endParaRPr lang="ru-RU" altLang="ko-KR" sz="90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Вейделевский</a:t>
              </a:r>
              <a:endParaRPr lang="ru-RU" altLang="ko-KR" sz="90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Грайворонский</a:t>
              </a:r>
              <a:endParaRPr lang="ru-RU" altLang="ko-KR" sz="90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Ивнянский</a:t>
              </a:r>
              <a:endParaRPr lang="ru-RU" altLang="ko-KR" sz="90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Красногвардейский</a:t>
              </a: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Краснояружский</a:t>
              </a:r>
              <a:endParaRPr lang="ru-RU" altLang="ko-KR" sz="90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Красненский</a:t>
              </a:r>
              <a:endParaRPr lang="ru-RU" altLang="ko-KR" sz="90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Корочанский</a:t>
              </a:r>
              <a:endParaRPr lang="ru-RU" altLang="ko-KR" sz="90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Прохоровский</a:t>
              </a:r>
              <a:endParaRPr lang="ru-RU" altLang="ko-KR" sz="90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Ракитянский</a:t>
              </a:r>
              <a:endParaRPr lang="ru-RU" altLang="ko-KR" sz="90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Ровеньской</a:t>
              </a:r>
              <a:endParaRPr lang="ru-RU" altLang="ko-KR" sz="90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Чернянский</a:t>
              </a:r>
              <a:endParaRPr lang="ru-RU" altLang="ko-KR" sz="90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  <a:p>
              <a:pPr defTabSz="685800">
                <a:tabLst>
                  <a:tab pos="361950" algn="l"/>
                </a:tabLst>
              </a:pPr>
              <a:endParaRPr lang="en-US" altLang="ko-KR" sz="105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</p:txBody>
        </p:sp>
        <p:pic>
          <p:nvPicPr>
            <p:cNvPr id="11" name="Picture 8" descr="C:\Users\pmarkasian\Desktop\Other\Шаблоны\заготовки1\9\5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66102" y="1313689"/>
              <a:ext cx="1731065" cy="697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C:\Users\pmarkasian\Desktop\Other\Шаблоны\заготовки1\9\5.pn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51997" y="1273684"/>
              <a:ext cx="1676897" cy="737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C:\Users\pmarkasian\Desktop\Other\Шаблоны\заготовки1\9\5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07"/>
            <a:stretch/>
          </p:blipFill>
          <p:spPr bwMode="auto">
            <a:xfrm>
              <a:off x="6301689" y="1295922"/>
              <a:ext cx="1610238" cy="691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"/>
            <p:cNvSpPr/>
            <p:nvPr/>
          </p:nvSpPr>
          <p:spPr>
            <a:xfrm>
              <a:off x="1467719" y="1443289"/>
              <a:ext cx="1676400" cy="373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ru-RU" altLang="ko-KR" sz="1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돋움" pitchFamily="50" charset="-127"/>
                  <a:cs typeface="Times New Roman" panose="02020603050405020304" pitchFamily="18" charset="0"/>
                </a:rPr>
                <a:t>«Сельские» медицинские округа</a:t>
              </a:r>
              <a:endPara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"/>
            <p:cNvSpPr/>
            <p:nvPr/>
          </p:nvSpPr>
          <p:spPr>
            <a:xfrm>
              <a:off x="3503552" y="1435604"/>
              <a:ext cx="1905000" cy="373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ru-RU" altLang="ko-KR" sz="1200" b="1" dirty="0">
                  <a:solidFill>
                    <a:srgbClr val="E18409"/>
                  </a:solidFill>
                  <a:latin typeface="Times New Roman" panose="02020603050405020304" pitchFamily="18" charset="0"/>
                  <a:ea typeface="돋움" pitchFamily="50" charset="-127"/>
                  <a:cs typeface="Times New Roman" panose="02020603050405020304" pitchFamily="18" charset="0"/>
                </a:rPr>
                <a:t>«Городские» медицинские округа</a:t>
              </a:r>
              <a:endParaRPr lang="en-US" sz="1200" b="1" dirty="0">
                <a:solidFill>
                  <a:srgbClr val="E1840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"/>
            <p:cNvSpPr/>
            <p:nvPr/>
          </p:nvSpPr>
          <p:spPr>
            <a:xfrm>
              <a:off x="5660908" y="1423286"/>
              <a:ext cx="1905000" cy="373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ru-RU" altLang="ko-KR" sz="1200" b="1" dirty="0">
                  <a:solidFill>
                    <a:srgbClr val="1F497D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돋움" pitchFamily="50" charset="-127"/>
                  <a:cs typeface="Times New Roman" panose="02020603050405020304" pitchFamily="18" charset="0"/>
                </a:rPr>
                <a:t>«</a:t>
              </a:r>
              <a:r>
                <a:rPr lang="ru-RU" altLang="ko-KR" sz="1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ea typeface="돋움" pitchFamily="50" charset="-127"/>
                  <a:cs typeface="Times New Roman" panose="02020603050405020304" pitchFamily="18" charset="0"/>
                </a:rPr>
                <a:t>Смешанные» медицинские округа</a:t>
              </a:r>
              <a:endParaRPr lang="en-US" sz="1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9"/>
            <p:cNvSpPr/>
            <p:nvPr/>
          </p:nvSpPr>
          <p:spPr>
            <a:xfrm>
              <a:off x="3539213" y="2192519"/>
              <a:ext cx="2057400" cy="541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Город Белгород</a:t>
              </a: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Губкинский</a:t>
              </a:r>
              <a:r>
                <a:rPr lang="ru-RU" altLang="ko-KR" sz="900" dirty="0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 городской округ</a:t>
              </a: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Старооскольский</a:t>
              </a:r>
              <a:r>
                <a:rPr lang="ru-RU" altLang="ko-KR" sz="900" dirty="0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 городской округ</a:t>
              </a:r>
            </a:p>
            <a:p>
              <a:pPr defTabSz="685800">
                <a:tabLst>
                  <a:tab pos="361950" algn="l"/>
                </a:tabLst>
              </a:pPr>
              <a:endParaRPr lang="en-US" altLang="ko-KR" sz="105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</p:txBody>
        </p:sp>
        <p:sp>
          <p:nvSpPr>
            <p:cNvPr id="18" name="Rectangle 19"/>
            <p:cNvSpPr/>
            <p:nvPr/>
          </p:nvSpPr>
          <p:spPr>
            <a:xfrm>
              <a:off x="5687246" y="2013099"/>
              <a:ext cx="2057400" cy="7462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tabLst>
                  <a:tab pos="361950" algn="l"/>
                </a:tabLst>
              </a:pPr>
              <a:r>
                <a:rPr lang="ru-RU" altLang="ko-KR" sz="900" b="1" dirty="0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Районы:</a:t>
              </a: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Алексеевский</a:t>
              </a: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Валуйский</a:t>
              </a:r>
              <a:endParaRPr lang="ru-RU" altLang="ko-KR" sz="90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Новооскольский</a:t>
              </a:r>
              <a:endParaRPr lang="ru-RU" altLang="ko-KR" sz="90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Шебекинский</a:t>
              </a:r>
              <a:endParaRPr lang="ru-RU" altLang="ko-KR" sz="90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  <a:p>
              <a:pPr algn="ctr" defTabSz="685800">
                <a:tabLst>
                  <a:tab pos="361950" algn="l"/>
                </a:tabLst>
              </a:pPr>
              <a:r>
                <a:rPr lang="ru-RU" altLang="ko-KR" sz="900" dirty="0" err="1">
                  <a:solidFill>
                    <a:prstClr val="black"/>
                  </a:solidFill>
                  <a:latin typeface="Times New Roman" pitchFamily="18" charset="0"/>
                  <a:ea typeface="돋움" pitchFamily="50" charset="-127"/>
                  <a:cs typeface="Times New Roman" pitchFamily="18" charset="0"/>
                </a:rPr>
                <a:t>Яковлевский</a:t>
              </a:r>
              <a:endParaRPr lang="ru-RU" altLang="ko-KR" sz="900" dirty="0">
                <a:solidFill>
                  <a:prstClr val="black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15971" y="5008055"/>
              <a:ext cx="1872208" cy="578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ru-RU" sz="135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Оказание </a:t>
              </a:r>
            </a:p>
            <a:p>
              <a:pPr algn="ctr" defTabSz="685800"/>
              <a:r>
                <a:rPr lang="ru-RU" sz="135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МП детскому населению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32436" y="3736620"/>
              <a:ext cx="1670953" cy="4664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685800"/>
              <a:r>
                <a:rPr lang="ru-RU" sz="105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ru-RU" sz="105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Врач-педиатр участковый</a:t>
              </a:r>
            </a:p>
            <a:p>
              <a:pPr defTabSz="685800"/>
              <a:r>
                <a:rPr lang="ru-RU" sz="105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2. Семейный врач </a:t>
              </a:r>
            </a:p>
          </p:txBody>
        </p:sp>
        <p:sp>
          <p:nvSpPr>
            <p:cNvPr id="21" name="AutoShape 38"/>
            <p:cNvSpPr>
              <a:spLocks noChangeArrowheads="1"/>
            </p:cNvSpPr>
            <p:nvPr/>
          </p:nvSpPr>
          <p:spPr bwMode="gray">
            <a:xfrm rot="10800000">
              <a:off x="6211890" y="2973314"/>
              <a:ext cx="1008112" cy="556110"/>
            </a:xfrm>
            <a:prstGeom prst="upArrow">
              <a:avLst>
                <a:gd name="adj1" fmla="val 57824"/>
                <a:gd name="adj2" fmla="val 54398"/>
              </a:avLst>
            </a:prstGeom>
            <a:ln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defTabSz="6858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AutoShape 38"/>
            <p:cNvSpPr>
              <a:spLocks noChangeArrowheads="1"/>
            </p:cNvSpPr>
            <p:nvPr/>
          </p:nvSpPr>
          <p:spPr bwMode="gray">
            <a:xfrm rot="10800000">
              <a:off x="4028971" y="2904660"/>
              <a:ext cx="1008112" cy="432048"/>
            </a:xfrm>
            <a:prstGeom prst="upArrow">
              <a:avLst>
                <a:gd name="adj1" fmla="val 57824"/>
                <a:gd name="adj2" fmla="val 54398"/>
              </a:avLst>
            </a:prstGeom>
            <a:ln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defTabSz="6858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AutoShape 38"/>
            <p:cNvSpPr>
              <a:spLocks noChangeArrowheads="1"/>
            </p:cNvSpPr>
            <p:nvPr/>
          </p:nvSpPr>
          <p:spPr bwMode="gray">
            <a:xfrm rot="10800000">
              <a:off x="1945636" y="4226907"/>
              <a:ext cx="1008112" cy="432048"/>
            </a:xfrm>
            <a:prstGeom prst="upArrow">
              <a:avLst>
                <a:gd name="adj1" fmla="val 57824"/>
                <a:gd name="adj2" fmla="val 54398"/>
              </a:avLst>
            </a:prstGeom>
            <a:ln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defTabSz="6858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AutoShape 38"/>
            <p:cNvSpPr>
              <a:spLocks noChangeArrowheads="1"/>
            </p:cNvSpPr>
            <p:nvPr/>
          </p:nvSpPr>
          <p:spPr bwMode="gray">
            <a:xfrm rot="10800000">
              <a:off x="3960736" y="4290618"/>
              <a:ext cx="1224136" cy="432048"/>
            </a:xfrm>
            <a:prstGeom prst="upArrow">
              <a:avLst>
                <a:gd name="adj1" fmla="val 57824"/>
                <a:gd name="adj2" fmla="val 54398"/>
              </a:avLst>
            </a:prstGeom>
            <a:gradFill rotWithShape="1">
              <a:gsLst>
                <a:gs pos="0">
                  <a:srgbClr val="E88D06"/>
                </a:gs>
                <a:gs pos="100000">
                  <a:srgbClr val="8F8CD2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09288" y="3462194"/>
              <a:ext cx="1893339" cy="24253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defTabSz="685800"/>
              <a:r>
                <a:rPr lang="ru-RU" sz="135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Комплексная бригада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11889" y="4672993"/>
              <a:ext cx="1668792" cy="82088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57175" indent="-257175" algn="ctr" defTabSz="685800"/>
              <a:r>
                <a:rPr lang="ru-RU" sz="1200" b="1" u="sng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«Село»</a:t>
              </a:r>
            </a:p>
            <a:p>
              <a:pPr marL="60722" indent="10716" defTabSz="685800"/>
              <a:r>
                <a:rPr lang="ru-RU" sz="1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1.Семейный врач</a:t>
              </a:r>
            </a:p>
            <a:p>
              <a:pPr marL="60722" indent="10716" defTabSz="685800"/>
              <a:r>
                <a:rPr lang="ru-RU" sz="1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2.Врач-педиатр консультант</a:t>
              </a:r>
            </a:p>
            <a:p>
              <a:pPr marL="60722" indent="10716" defTabSz="685800"/>
              <a:r>
                <a:rPr lang="ru-RU" sz="1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3. Районный педиатр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3648" y="4797152"/>
              <a:ext cx="1553209" cy="82088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57175" indent="-257175" defTabSz="685800">
                <a:buFontTx/>
                <a:buAutoNum type="arabicPeriod"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Семейный врач</a:t>
              </a:r>
            </a:p>
            <a:p>
              <a:pPr marL="257175" indent="-257175" defTabSz="685800">
                <a:buFontTx/>
                <a:buAutoNum type="arabicPeriod"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Врач-педиатр консультант</a:t>
              </a:r>
            </a:p>
            <a:p>
              <a:pPr marL="257175" indent="-257175" defTabSz="685800">
                <a:buFontTx/>
                <a:buAutoNum type="arabicPeriod"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Районный педиатр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99564" y="3576449"/>
              <a:ext cx="1893339" cy="41044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685800"/>
              <a:r>
                <a:rPr lang="ru-RU" sz="135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«Город»</a:t>
              </a:r>
            </a:p>
            <a:p>
              <a:pPr defTabSz="685800"/>
              <a:r>
                <a:rPr lang="ru-RU" sz="135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Комплексная бригада</a:t>
              </a:r>
            </a:p>
          </p:txBody>
        </p:sp>
        <p:sp>
          <p:nvSpPr>
            <p:cNvPr id="25" name="AutoShape 38"/>
            <p:cNvSpPr>
              <a:spLocks noChangeArrowheads="1"/>
            </p:cNvSpPr>
            <p:nvPr/>
          </p:nvSpPr>
          <p:spPr bwMode="gray">
            <a:xfrm rot="5400000">
              <a:off x="2518890" y="4940697"/>
              <a:ext cx="810090" cy="1008112"/>
            </a:xfrm>
            <a:prstGeom prst="upArrow">
              <a:avLst>
                <a:gd name="adj1" fmla="val 57824"/>
                <a:gd name="adj2" fmla="val 54398"/>
              </a:avLst>
            </a:prstGeom>
            <a:gradFill rotWithShape="1">
              <a:gsLst>
                <a:gs pos="0">
                  <a:srgbClr val="4D9505"/>
                </a:gs>
                <a:gs pos="100000">
                  <a:srgbClr val="8F8CD2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F1055E2-2E5D-4DD3-95F4-33ACF78B989C}"/>
              </a:ext>
            </a:extLst>
          </p:cNvPr>
          <p:cNvSpPr txBox="1"/>
          <p:nvPr/>
        </p:nvSpPr>
        <p:spPr>
          <a:xfrm>
            <a:off x="2208797" y="163285"/>
            <a:ext cx="69704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Организационные модели в рамках проекта «Управление здоровьем»</a:t>
            </a:r>
          </a:p>
        </p:txBody>
      </p:sp>
    </p:spTree>
    <p:extLst>
      <p:ext uri="{BB962C8B-B14F-4D97-AF65-F5344CB8AC3E}">
        <p14:creationId xmlns:p14="http://schemas.microsoft.com/office/powerpoint/2010/main" val="1591529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4" descr="Картинки по запросу проекты эконка"/>
          <p:cNvSpPr>
            <a:spLocks noChangeAspect="1" noChangeArrowheads="1"/>
          </p:cNvSpPr>
          <p:nvPr/>
        </p:nvSpPr>
        <p:spPr bwMode="auto">
          <a:xfrm>
            <a:off x="1983641" y="1091500"/>
            <a:ext cx="228630" cy="2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4" rIns="68589" bIns="34294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9" name="Прямоугольник 38"/>
          <p:cNvSpPr/>
          <p:nvPr/>
        </p:nvSpPr>
        <p:spPr>
          <a:xfrm>
            <a:off x="2457619" y="285739"/>
            <a:ext cx="665143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проведения исследования: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9450" y="5867390"/>
            <a:ext cx="778244" cy="74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7414239" y="1746549"/>
            <a:ext cx="2874469" cy="5417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/>
              <a:t>ОРГАНИЗАЦИОННЫЙ</a:t>
            </a:r>
            <a:endParaRPr lang="ru-RU" sz="18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472" y="1621596"/>
            <a:ext cx="4683762" cy="267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0592" y="1461382"/>
            <a:ext cx="4481276" cy="261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2470081" y="1079839"/>
            <a:ext cx="2874469" cy="541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/>
              <a:t>ПОДГОТОВИТЕЛЬНЫЙ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9399" y="4833722"/>
            <a:ext cx="5095670" cy="202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4799857" y="4338996"/>
            <a:ext cx="2874469" cy="541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/>
              <a:t>ВНЕДРЕНЧЕСКИЙ</a:t>
            </a:r>
          </a:p>
        </p:txBody>
      </p:sp>
    </p:spTree>
    <p:extLst>
      <p:ext uri="{BB962C8B-B14F-4D97-AF65-F5344CB8AC3E}">
        <p14:creationId xmlns:p14="http://schemas.microsoft.com/office/powerpoint/2010/main" val="1108448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A5A64F-8C96-435A-BA73-4C90F901FA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1" y="116633"/>
            <a:ext cx="8316913" cy="957263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Региональная МОДЕЛЬ первичной медико-санитарной помощи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3"/>
          <p:cNvSpPr>
            <a:spLocks noGrp="1"/>
          </p:cNvSpPr>
          <p:nvPr>
            <p:ph idx="4294967295"/>
          </p:nvPr>
        </p:nvSpPr>
        <p:spPr>
          <a:xfrm>
            <a:off x="1524000" y="1654176"/>
            <a:ext cx="4146550" cy="638175"/>
          </a:xfrm>
          <a:prstGeom prst="roundRect">
            <a:avLst/>
          </a:prstGeom>
          <a:solidFill>
            <a:srgbClr val="00808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5420" tIns="47710" rIns="95420" bIns="47710" rtlCol="0" anchor="ctr">
            <a:noAutofit/>
          </a:bodyPr>
          <a:lstStyle/>
          <a:p>
            <a:pPr marL="0" indent="0" algn="ctr">
              <a:buNone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ЗДРАВООХРАНЕНИЯ И СОЦИАЛЬНОЙ ЗАЩИТЫ НАСЕЛЕНИЯ ОБЛАСТИ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39944" y="2425939"/>
            <a:ext cx="4129319" cy="472539"/>
          </a:xfrm>
          <a:prstGeom prst="rect">
            <a:avLst/>
          </a:prstGeom>
          <a:solidFill>
            <a:srgbClr val="00808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kern="0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Региональный  Центр семейной медицины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67978" y="1688536"/>
            <a:ext cx="2778092" cy="473048"/>
          </a:xfrm>
          <a:prstGeom prst="rect">
            <a:avLst/>
          </a:prstGeom>
          <a:solidFill>
            <a:srgbClr val="FF99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муниципального района</a:t>
            </a:r>
          </a:p>
        </p:txBody>
      </p:sp>
      <p:cxnSp>
        <p:nvCxnSpPr>
          <p:cNvPr id="9" name="Прямая со стрелкой 8"/>
          <p:cNvCxnSpPr>
            <a:stCxn id="6" idx="2"/>
            <a:endCxn id="7" idx="0"/>
          </p:cNvCxnSpPr>
          <p:nvPr/>
        </p:nvCxnSpPr>
        <p:spPr>
          <a:xfrm flipH="1">
            <a:off x="4104603" y="2292580"/>
            <a:ext cx="8316" cy="1333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299287" y="2926215"/>
            <a:ext cx="0" cy="3197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749533" y="3264354"/>
            <a:ext cx="4037086" cy="5882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kern="0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Территориальный Центр семейной медицины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8338143" y="2770081"/>
            <a:ext cx="0" cy="494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4558463" y="5350043"/>
            <a:ext cx="740825" cy="76371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МО №1-17</a:t>
            </a:r>
          </a:p>
        </p:txBody>
      </p:sp>
      <p:sp>
        <p:nvSpPr>
          <p:cNvPr id="14" name="Овал 13"/>
          <p:cNvSpPr/>
          <p:nvPr/>
        </p:nvSpPr>
        <p:spPr>
          <a:xfrm>
            <a:off x="5148698" y="5350043"/>
            <a:ext cx="740825" cy="76371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МО №18-20</a:t>
            </a:r>
          </a:p>
        </p:txBody>
      </p:sp>
      <p:sp>
        <p:nvSpPr>
          <p:cNvPr id="15" name="Овал 14"/>
          <p:cNvSpPr/>
          <p:nvPr/>
        </p:nvSpPr>
        <p:spPr>
          <a:xfrm>
            <a:off x="5798852" y="5350043"/>
            <a:ext cx="740825" cy="76371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МО №21-23</a:t>
            </a:r>
          </a:p>
        </p:txBody>
      </p:sp>
      <p:sp>
        <p:nvSpPr>
          <p:cNvPr id="16" name="Овал 15"/>
          <p:cNvSpPr/>
          <p:nvPr/>
        </p:nvSpPr>
        <p:spPr>
          <a:xfrm>
            <a:off x="6421245" y="5354283"/>
            <a:ext cx="740825" cy="76371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МО №24-26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874855" y="5018707"/>
            <a:ext cx="3092781" cy="1371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874853" y="5018705"/>
            <a:ext cx="0" cy="273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538275" y="5057175"/>
            <a:ext cx="0" cy="273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169264" y="5025560"/>
            <a:ext cx="0" cy="273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432906" y="5040057"/>
            <a:ext cx="0" cy="273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6485751" y="4542007"/>
            <a:ext cx="1" cy="47758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405459" y="3271524"/>
            <a:ext cx="1770437" cy="4542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Медицинская организация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343647" y="4244715"/>
            <a:ext cx="2284209" cy="2880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округа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759942" y="2292580"/>
            <a:ext cx="2778092" cy="591280"/>
          </a:xfrm>
          <a:prstGeom prst="rect">
            <a:avLst/>
          </a:prstGeom>
          <a:solidFill>
            <a:srgbClr val="FF99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Наблюдательный  Совет                                   </a:t>
            </a:r>
            <a:r>
              <a:rPr lang="ru-RU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(под председательством главы администрации района)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4230043" y="3558102"/>
            <a:ext cx="519490" cy="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298659" y="3748121"/>
            <a:ext cx="1" cy="248984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201048" y="3997106"/>
            <a:ext cx="1903554" cy="2080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192920" y="4006047"/>
            <a:ext cx="0" cy="8396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298658" y="4017912"/>
            <a:ext cx="0" cy="285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104603" y="4038666"/>
            <a:ext cx="1" cy="857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1987434" y="4845708"/>
            <a:ext cx="594603" cy="4542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КДЦ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696607" y="4314899"/>
            <a:ext cx="1188139" cy="4542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Стационар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158900" y="4895827"/>
            <a:ext cx="1399562" cy="4542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Женская консультация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6485750" y="3868191"/>
            <a:ext cx="0" cy="2994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Овал 35"/>
          <p:cNvSpPr/>
          <p:nvPr/>
        </p:nvSpPr>
        <p:spPr>
          <a:xfrm>
            <a:off x="7062495" y="5354283"/>
            <a:ext cx="740825" cy="76371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МО №27-29</a:t>
            </a:r>
          </a:p>
        </p:txBody>
      </p:sp>
      <p:sp>
        <p:nvSpPr>
          <p:cNvPr id="37" name="Овал 36"/>
          <p:cNvSpPr/>
          <p:nvPr/>
        </p:nvSpPr>
        <p:spPr>
          <a:xfrm>
            <a:off x="7651244" y="5354283"/>
            <a:ext cx="740825" cy="76371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МО №30-32</a:t>
            </a: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6791657" y="5040057"/>
            <a:ext cx="0" cy="273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7967635" y="5019593"/>
            <a:ext cx="0" cy="273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616280" y="5373739"/>
            <a:ext cx="2051720" cy="6685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Общественный совет медицинского округа</a:t>
            </a:r>
          </a:p>
        </p:txBody>
      </p:sp>
      <p:cxnSp>
        <p:nvCxnSpPr>
          <p:cNvPr id="40" name="Прямая со стрелкой 39"/>
          <p:cNvCxnSpPr>
            <a:stCxn id="3" idx="1"/>
            <a:endCxn id="37" idx="6"/>
          </p:cNvCxnSpPr>
          <p:nvPr/>
        </p:nvCxnSpPr>
        <p:spPr>
          <a:xfrm flipH="1">
            <a:off x="8392068" y="5708008"/>
            <a:ext cx="224212" cy="281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638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6533" y="1090192"/>
            <a:ext cx="8405813" cy="68262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государственно-частное партнерство</a:t>
            </a:r>
          </a:p>
        </p:txBody>
      </p:sp>
      <p:pic>
        <p:nvPicPr>
          <p:cNvPr id="5" name="Picture 5" descr="C:\Users\Admin\Desktop\ПОКОЛЕНИЕ Алексеевка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090" y="2837466"/>
            <a:ext cx="4384519" cy="3399846"/>
          </a:xfrm>
          <a:prstGeom prst="rect">
            <a:avLst/>
          </a:prstGeom>
          <a:noFill/>
          <a:ln>
            <a:solidFill>
              <a:srgbClr val="2D7A8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39250" y="1946255"/>
            <a:ext cx="286714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b="1" dirty="0">
                <a:solidFill>
                  <a:srgbClr val="2D7A8F"/>
                </a:solidFill>
                <a:latin typeface="+mj-lt"/>
              </a:rPr>
              <a:t>ООО «Поликлиника «</a:t>
            </a:r>
            <a:r>
              <a:rPr lang="ru-RU" b="1" dirty="0" err="1">
                <a:solidFill>
                  <a:srgbClr val="2D7A8F"/>
                </a:solidFill>
                <a:latin typeface="+mj-lt"/>
              </a:rPr>
              <a:t>Полимедика</a:t>
            </a:r>
            <a:r>
              <a:rPr lang="ru-RU" b="1" dirty="0">
                <a:solidFill>
                  <a:srgbClr val="2D7A8F"/>
                </a:solidFill>
                <a:latin typeface="+mj-lt"/>
              </a:rPr>
              <a:t> - Белгород»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06816" y="1929244"/>
            <a:ext cx="255315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b="1" dirty="0">
                <a:solidFill>
                  <a:srgbClr val="2D7A8F"/>
                </a:solidFill>
                <a:latin typeface="+mj-lt"/>
              </a:rPr>
              <a:t>ООО «Медицинский центр «Поколение»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0006" y="2837466"/>
            <a:ext cx="4266474" cy="339984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44552" y="142618"/>
            <a:ext cx="8405812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 charset="0"/>
                <a:cs typeface="Times New Roman" pitchFamily="18" charset="0"/>
              </a:rPr>
              <a:t>«1Т»  </a:t>
            </a:r>
            <a:r>
              <a:rPr lang="ru-RU" sz="25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«ТРЕБОВАНИЯ К УСЛОВИЯМ»</a:t>
            </a:r>
            <a:br>
              <a:rPr lang="ru-RU" sz="25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5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МАТЕРИАЛЬНАЯ  ИНФРАСТРУКТУРА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713025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2">
            <a:extLst>
              <a:ext uri="{FF2B5EF4-FFF2-40B4-BE49-F238E27FC236}">
                <a16:creationId xmlns="" xmlns:a16="http://schemas.microsoft.com/office/drawing/2014/main" id="{6C596ED2-9981-4A8E-A5CD-4B83F181A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767" y="1553570"/>
            <a:ext cx="42862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ru-RU" sz="2800" b="1" u="sng" dirty="0">
                <a:solidFill>
                  <a:srgbClr val="2D8EAE"/>
                </a:solidFill>
                <a:latin typeface="Verdana" panose="020B0604030504040204" pitchFamily="34" charset="0"/>
              </a:rPr>
              <a:t>Середнянский ФАП</a:t>
            </a:r>
          </a:p>
        </p:txBody>
      </p:sp>
      <p:pic>
        <p:nvPicPr>
          <p:cNvPr id="31" name="Picture 2" descr="E:\управление здоровьем\осв\старый фап серда, благоустройство, день медика\DSC_0278.JPG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4643" y="2196512"/>
            <a:ext cx="2740660" cy="1571636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2" name="Text Box 2">
            <a:extLst>
              <a:ext uri="{FF2B5EF4-FFF2-40B4-BE49-F238E27FC236}">
                <a16:creationId xmlns="" xmlns:a16="http://schemas.microsoft.com/office/drawing/2014/main" id="{6C596ED2-9981-4A8E-A5CD-4B83F181A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767" y="3839586"/>
            <a:ext cx="42862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u="sng" dirty="0" err="1">
                <a:solidFill>
                  <a:srgbClr val="2D8EAE"/>
                </a:solidFill>
                <a:latin typeface="Verdana" panose="020B0604030504040204" pitchFamily="34" charset="0"/>
              </a:rPr>
              <a:t>Зиборовский</a:t>
            </a:r>
            <a:r>
              <a:rPr lang="ru-RU" altLang="ru-RU" sz="2800" b="1" u="sng" dirty="0">
                <a:solidFill>
                  <a:srgbClr val="2D8EAE"/>
                </a:solidFill>
                <a:latin typeface="Verdana" panose="020B0604030504040204" pitchFamily="34" charset="0"/>
              </a:rPr>
              <a:t> </a:t>
            </a:r>
            <a:r>
              <a:rPr lang="fr-FR" altLang="ru-RU" sz="2800" b="1" u="sng" dirty="0">
                <a:solidFill>
                  <a:srgbClr val="2D8EAE"/>
                </a:solidFill>
                <a:latin typeface="Verdana" panose="020B0604030504040204" pitchFamily="34" charset="0"/>
              </a:rPr>
              <a:t>ФАП</a:t>
            </a:r>
          </a:p>
        </p:txBody>
      </p:sp>
      <p:pic>
        <p:nvPicPr>
          <p:cNvPr id="33" name="Picture 1" descr="C:\Users\HOME-PC\Desktop\фото муром 13.04\IMG_20190413_161905.jpg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206" y="4451176"/>
            <a:ext cx="2000264" cy="2245930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4" name="Picture 2" descr="C:\Users\HOME-PC\Desktop\фото муром 13.04\IMG_20180523_09311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164" y="2482264"/>
            <a:ext cx="2860695" cy="135732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5" name="Picture 3" descr="C:\Users\HOME-PC\Desktop\фото муром 13.04\IMG_20180524_13392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6345" y="4411090"/>
            <a:ext cx="3399625" cy="197023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7" name="Text Box 8">
            <a:extLst>
              <a:ext uri="{FF2B5EF4-FFF2-40B4-BE49-F238E27FC236}">
                <a16:creationId xmlns="" xmlns:a16="http://schemas.microsoft.com/office/drawing/2014/main" id="{77FA70A3-2BCB-4FA0-9382-421292624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081" y="2267950"/>
            <a:ext cx="1285884" cy="347666"/>
          </a:xfrm>
          <a:prstGeom prst="rect">
            <a:avLst/>
          </a:prstGeom>
          <a:solidFill>
            <a:schemeClr val="accent4">
              <a:lumMod val="20000"/>
              <a:lumOff val="80000"/>
              <a:alpha val="49000"/>
            </a:schemeClr>
          </a:solidFill>
          <a:ln w="2857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/>
            <a:r>
              <a:rPr lang="ru-RU" altLang="ru-RU" b="1" dirty="0">
                <a:solidFill>
                  <a:srgbClr val="072E3F"/>
                </a:solidFill>
                <a:latin typeface="Times New Roman" pitchFamily="18" charset="0"/>
                <a:cs typeface="Times New Roman" pitchFamily="18" charset="0"/>
              </a:rPr>
              <a:t>было </a:t>
            </a:r>
          </a:p>
        </p:txBody>
      </p:sp>
      <p:sp>
        <p:nvSpPr>
          <p:cNvPr id="38" name="Text Box 8">
            <a:extLst>
              <a:ext uri="{FF2B5EF4-FFF2-40B4-BE49-F238E27FC236}">
                <a16:creationId xmlns="" xmlns:a16="http://schemas.microsoft.com/office/drawing/2014/main" id="{77FA70A3-2BCB-4FA0-9382-421292624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4643" y="4482528"/>
            <a:ext cx="1285884" cy="347666"/>
          </a:xfrm>
          <a:prstGeom prst="rect">
            <a:avLst/>
          </a:prstGeom>
          <a:solidFill>
            <a:schemeClr val="accent4">
              <a:lumMod val="20000"/>
              <a:lumOff val="80000"/>
              <a:alpha val="49000"/>
            </a:schemeClr>
          </a:solidFill>
          <a:ln w="2857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/>
            <a:r>
              <a:rPr lang="ru-RU" altLang="ru-RU" b="1" dirty="0">
                <a:solidFill>
                  <a:srgbClr val="072E3F"/>
                </a:solidFill>
                <a:latin typeface="Times New Roman" pitchFamily="18" charset="0"/>
                <a:cs typeface="Times New Roman" pitchFamily="18" charset="0"/>
              </a:rPr>
              <a:t>было </a:t>
            </a: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160" y="1807441"/>
            <a:ext cx="3017144" cy="2009991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9" name="Picture 2" descr="G:\презентация глава декабрь 2018 упр здоровьем\ФАПы-ОСВ\Ракитное 1 Сахзавод\IMG_337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7170" y="4010092"/>
            <a:ext cx="3340830" cy="222722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1" name="Text Box 8">
            <a:extLst>
              <a:ext uri="{FF2B5EF4-FFF2-40B4-BE49-F238E27FC236}">
                <a16:creationId xmlns="" xmlns:a16="http://schemas.microsoft.com/office/drawing/2014/main" id="{77FA70A3-2BCB-4FA0-9382-421292624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0298" y="1929260"/>
            <a:ext cx="1285884" cy="347666"/>
          </a:xfrm>
          <a:prstGeom prst="rect">
            <a:avLst/>
          </a:prstGeom>
          <a:solidFill>
            <a:schemeClr val="accent4">
              <a:lumMod val="20000"/>
              <a:lumOff val="80000"/>
              <a:alpha val="49000"/>
            </a:schemeClr>
          </a:solidFill>
          <a:ln w="2857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/>
            <a:r>
              <a:rPr lang="ru-RU" altLang="ru-RU" b="1" dirty="0">
                <a:solidFill>
                  <a:srgbClr val="072E3F"/>
                </a:solidFill>
                <a:latin typeface="Times New Roman" pitchFamily="18" charset="0"/>
                <a:cs typeface="Times New Roman" pitchFamily="18" charset="0"/>
              </a:rPr>
              <a:t>было </a:t>
            </a:r>
          </a:p>
        </p:txBody>
      </p:sp>
      <p:sp>
        <p:nvSpPr>
          <p:cNvPr id="22" name="Text Box 2">
            <a:extLst>
              <a:ext uri="{FF2B5EF4-FFF2-40B4-BE49-F238E27FC236}">
                <a16:creationId xmlns="" xmlns:a16="http://schemas.microsoft.com/office/drawing/2014/main" id="{6C596ED2-9981-4A8E-A5CD-4B83F181A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546" y="1202533"/>
            <a:ext cx="42862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u="sng" dirty="0">
                <a:solidFill>
                  <a:srgbClr val="2D8EAE"/>
                </a:solidFill>
                <a:latin typeface="Verdana" panose="020B0604030504040204" pitchFamily="34" charset="0"/>
              </a:rPr>
              <a:t>Юсупов</a:t>
            </a:r>
            <a:r>
              <a:rPr lang="fr-FR" altLang="ru-RU" sz="2800" b="1" u="sng" dirty="0">
                <a:solidFill>
                  <a:srgbClr val="2D8EAE"/>
                </a:solidFill>
                <a:latin typeface="Verdana" panose="020B0604030504040204" pitchFamily="34" charset="0"/>
              </a:rPr>
              <a:t>ский ФАП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57210" y="2450649"/>
            <a:ext cx="101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95801" y="4394429"/>
            <a:ext cx="101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61667" y="4101196"/>
            <a:ext cx="101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524000" y="135387"/>
            <a:ext cx="8405812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«1Т»  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«ТРЕБОВАНИЯ К УСЛОВИЯМ»</a:t>
            </a:r>
            <a:b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МАТЕРИАЛЬНАЯ  ИНФРАСТРУКТУРА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4035108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0" y="135387"/>
            <a:ext cx="8405812" cy="909638"/>
          </a:xfrm>
        </p:spPr>
        <p:txBody>
          <a:bodyPr>
            <a:normAutofit/>
          </a:bodyPr>
          <a:lstStyle/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«1Т»  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«ТРЕБОВАНИЯ К УСЛОВИЯМ»</a:t>
            </a:r>
            <a:b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МАТЕРИАЛЬНАЯ  ИНФРАСТРУКТУРА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87881" y="1372827"/>
            <a:ext cx="2312534" cy="27047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07527" y="1069463"/>
            <a:ext cx="2764520" cy="320091"/>
          </a:xfrm>
          <a:prstGeom prst="rect">
            <a:avLst/>
          </a:prstGeom>
          <a:noFill/>
        </p:spPr>
        <p:txBody>
          <a:bodyPr wrap="square" lIns="71759" tIns="35879" rIns="71759" bIns="35879" rtlCol="0">
            <a:spAutoFit/>
          </a:bodyPr>
          <a:lstStyle/>
          <a:p>
            <a:r>
              <a:rPr lang="ru-RU" sz="1609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БЛАГОУСТРОЙСТВО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1" y="1052737"/>
            <a:ext cx="3883527" cy="567723"/>
          </a:xfrm>
          <a:prstGeom prst="rect">
            <a:avLst/>
          </a:prstGeom>
          <a:noFill/>
        </p:spPr>
        <p:txBody>
          <a:bodyPr wrap="square" lIns="71759" tIns="35879" rIns="71759" bIns="35879" rtlCol="0">
            <a:spAutoFit/>
          </a:bodyPr>
          <a:lstStyle/>
          <a:p>
            <a:pPr algn="ctr"/>
            <a:r>
              <a:rPr lang="ru-RU" sz="1609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МОДУЛЬНЫЕ </a:t>
            </a:r>
            <a:r>
              <a:rPr lang="ru-RU" sz="1609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ФАПы</a:t>
            </a:r>
            <a:r>
              <a:rPr lang="ru-RU" sz="1609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ЦЕНТРЫ СЕМЕЙНОЙ МЕДИЦИНЫ </a:t>
            </a:r>
          </a:p>
        </p:txBody>
      </p:sp>
      <p:pic>
        <p:nvPicPr>
          <p:cNvPr id="11" name="Picture 2" descr="C:\Users\Admin\Downloads\20171107_10594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4192" y="1388488"/>
            <a:ext cx="2721292" cy="26597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178448" y="1097669"/>
            <a:ext cx="2489552" cy="320091"/>
          </a:xfrm>
          <a:prstGeom prst="rect">
            <a:avLst/>
          </a:prstGeom>
        </p:spPr>
        <p:txBody>
          <a:bodyPr wrap="square" lIns="71759" tIns="35879" rIns="71759" bIns="35879">
            <a:spAutoFit/>
          </a:bodyPr>
          <a:lstStyle/>
          <a:p>
            <a:r>
              <a:rPr lang="ru-RU" sz="1609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ТИПОВЫЕ ПРОЕКТЫ </a:t>
            </a:r>
            <a:endParaRPr lang="ru-RU" sz="16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2" descr="D:\Презентация\фото ФАП 18+3 до ремонта\Чуевский\DSC0069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8099" y="1611348"/>
            <a:ext cx="2415329" cy="18142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75521" y="4566363"/>
            <a:ext cx="4136589" cy="811123"/>
          </a:xfrm>
          <a:prstGeom prst="rect">
            <a:avLst/>
          </a:prstGeom>
          <a:noFill/>
        </p:spPr>
        <p:txBody>
          <a:bodyPr wrap="square" lIns="71759" tIns="35879" rIns="71759" bIns="35879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 ПЕРИОД 2016-2018 ГОДЫ 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ПОСТРОЕНО И ОТРЕМОНИТИРОВАНО –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537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ОБЪЕКТОВ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296844688"/>
              </p:ext>
            </p:extLst>
          </p:nvPr>
        </p:nvGraphicFramePr>
        <p:xfrm>
          <a:off x="5387881" y="4581129"/>
          <a:ext cx="4837072" cy="252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5326" y="5361649"/>
            <a:ext cx="962923" cy="123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887966" y="5736234"/>
            <a:ext cx="6296873" cy="564901"/>
          </a:xfrm>
          <a:prstGeom prst="rect">
            <a:avLst/>
          </a:prstGeom>
          <a:noFill/>
        </p:spPr>
        <p:txBody>
          <a:bodyPr wrap="square" lIns="71759" tIns="35879" rIns="71759" bIns="35879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ОСВОЕНО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</a:p>
          <a:p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1 811,7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млн.руб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05327" y="3506997"/>
            <a:ext cx="4136589" cy="318680"/>
          </a:xfrm>
          <a:prstGeom prst="rect">
            <a:avLst/>
          </a:prstGeom>
          <a:noFill/>
        </p:spPr>
        <p:txBody>
          <a:bodyPr wrap="square" lIns="71759" tIns="35879" rIns="71759" bIns="35879" rtlCol="0">
            <a:spAutoFit/>
          </a:bodyPr>
          <a:lstStyle/>
          <a:p>
            <a:r>
              <a:rPr lang="ru-RU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2017 год – установлено </a:t>
            </a:r>
            <a:r>
              <a:rPr lang="ru-RU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42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модуля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05327" y="3888934"/>
            <a:ext cx="4136589" cy="318680"/>
          </a:xfrm>
          <a:prstGeom prst="rect">
            <a:avLst/>
          </a:prstGeom>
          <a:noFill/>
        </p:spPr>
        <p:txBody>
          <a:bodyPr wrap="square" lIns="71759" tIns="35879" rIns="71759" bIns="35879" rtlCol="0">
            <a:spAutoFit/>
          </a:bodyPr>
          <a:lstStyle/>
          <a:p>
            <a:r>
              <a:rPr lang="ru-RU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2018 год – установлено </a:t>
            </a:r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</a:t>
            </a:r>
            <a:r>
              <a:rPr lang="ru-RU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модулей</a:t>
            </a:r>
          </a:p>
        </p:txBody>
      </p:sp>
    </p:spTree>
    <p:extLst>
      <p:ext uri="{BB962C8B-B14F-4D97-AF65-F5344CB8AC3E}">
        <p14:creationId xmlns:p14="http://schemas.microsoft.com/office/powerpoint/2010/main" val="2252287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75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  <p:bldP spid="16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081EC-9CDA-47FF-A894-BB1A6520F922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4" name="Рисунок 3" descr="G:\07.06.2018\IMG_248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0113" y="1052737"/>
            <a:ext cx="3168352" cy="2875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  <p:pic>
        <p:nvPicPr>
          <p:cNvPr id="6" name="Picture 2" descr="G:\Совет МО в Як.районе 03.05.17\БЕЛГОРОДСКИЙ\48-300 Ериковский 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5961" y="1340768"/>
            <a:ext cx="4622149" cy="3715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4.downloader.disk.yandex.ru/preview/c135ffec92c420d944e96e8f340e54c2be367167fc73d256f22fe1463f70368b/inf/Fb_-vGaieIFQJFs9Xaq0OMCXNRN84fEu88M2OAunKE1n3ZAxFhf1ie6qxyU46gvK4xVc2SrnCVIGPC39ym0izw%3D%3D?uid=0&amp;filename=DSC03653.JPG&amp;disposition=inline&amp;hash=&amp;limit=0&amp;content_type=image%2Fjpeg&amp;tknv=v2&amp;size=1280x84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4241" y="3573016"/>
            <a:ext cx="3772464" cy="3133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" descr="C:\Users\ng\Desktop\Проект-Здоровье\ФОТО\Фото на 24.08.18\2\SDC1638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065" y="4221089"/>
            <a:ext cx="3159257" cy="2180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524000" y="135387"/>
            <a:ext cx="8405812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 charset="0"/>
                <a:cs typeface="Times New Roman" pitchFamily="18" charset="0"/>
              </a:rPr>
              <a:t>«1Т»  </a:t>
            </a:r>
            <a:r>
              <a:rPr lang="ru-RU" sz="25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«ТРЕБОВАНИЯ К УСЛОВИЯМ»</a:t>
            </a:r>
            <a:br>
              <a:rPr lang="ru-RU" sz="25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5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МАТЕРИАЛЬНАЯ  ИНФРАСТРУКТУРА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3330231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6198" y="3629374"/>
            <a:ext cx="2709468" cy="230486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00891" y="1745504"/>
            <a:ext cx="3125455" cy="240357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96093" y="980729"/>
            <a:ext cx="6846406" cy="417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72851">
              <a:defRPr/>
            </a:pPr>
            <a:r>
              <a:rPr lang="ru-RU" sz="2113" b="1" kern="0" cap="all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Создание зон комфорта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20382" y="6229061"/>
            <a:ext cx="2033171" cy="35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90" b="1" dirty="0">
                <a:solidFill>
                  <a:srgbClr val="003374"/>
                </a:solidFill>
                <a:latin typeface="Times New Roman" pitchFamily="18" charset="0"/>
                <a:cs typeface="Times New Roman" pitchFamily="18" charset="0"/>
              </a:rPr>
              <a:t>ФИТО-ЗОНА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87859" y="1398215"/>
            <a:ext cx="2151517" cy="35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90" b="1" dirty="0">
                <a:solidFill>
                  <a:srgbClr val="003374"/>
                </a:solidFill>
                <a:latin typeface="Times New Roman" pitchFamily="18" charset="0"/>
                <a:cs typeface="Times New Roman" pitchFamily="18" charset="0"/>
              </a:rPr>
              <a:t>ДЕТСКАЯ ЗОНА</a:t>
            </a:r>
          </a:p>
        </p:txBody>
      </p:sp>
      <p:pic>
        <p:nvPicPr>
          <p:cNvPr id="13" name="Picture 1" descr="D:\Фото\ФОТО\фито и беби зона\губкин фото\бейби-зона\IMG_860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536" y="1490014"/>
            <a:ext cx="2786050" cy="198391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 descr="G:\презентация глава декабрь 2018 упр здоровьем\НОВ КОРП\IMG_386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0620" y="1893652"/>
            <a:ext cx="3011525" cy="239944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C:\Users\Admin\Desktop\48-301 Ериковский 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1417" y="4300535"/>
            <a:ext cx="2706545" cy="197291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" descr="D:\For all\Женя\БАНТЮКОВА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452" y="5242400"/>
            <a:ext cx="2032876" cy="1355251"/>
          </a:xfrm>
          <a:prstGeom prst="rect">
            <a:avLst/>
          </a:prstGeom>
          <a:noFill/>
        </p:spPr>
      </p:pic>
      <p:pic>
        <p:nvPicPr>
          <p:cNvPr id="20" name="Picture 2" descr="D:\For all\Женя\кучугуурова 238 визитка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23302" y="4400658"/>
            <a:ext cx="2041087" cy="1428760"/>
          </a:xfrm>
          <a:prstGeom prst="rect">
            <a:avLst/>
          </a:prstGeom>
          <a:noFill/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524000" y="135387"/>
            <a:ext cx="8405812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«1Т»  </a:t>
            </a:r>
            <a:r>
              <a:rPr lang="ru-RU" sz="2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«ТРЕБОВАНИЯ К УСЛОВИЯМ»</a:t>
            </a:r>
            <a:br>
              <a:rPr lang="ru-RU" sz="2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МАТЕРИАЛЬНАЯ  ИНФРАСТРУКТУРА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1944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081EC-9CDA-47FF-A894-BB1A6520F922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23571" y="548048"/>
            <a:ext cx="8405812" cy="449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ЗОНЫ КОМФОРТНОГО ПРЕБЫВАНИЯ МЕДИЦИНСКОГО ПЕРСОНАЛА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524001" y="70613"/>
            <a:ext cx="8316913" cy="766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charset="0"/>
                <a:cs typeface="Times New Roman" pitchFamily="18" charset="0"/>
              </a:rPr>
              <a:t>«1Т»   ТРЕБОВАНИЯ  К  УСЛОВИЯМ</a:t>
            </a:r>
          </a:p>
        </p:txBody>
      </p:sp>
      <p:pic>
        <p:nvPicPr>
          <p:cNvPr id="13" name="Picture 3" descr="C:\Users\boss\Downloads\Изображение 0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7421" y="4112744"/>
            <a:ext cx="4787004" cy="2792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Users\user\Desktop\стало\LNJM0467.jpg">
            <a:extLst>
              <a:ext uri="{FF2B5EF4-FFF2-40B4-BE49-F238E27FC236}">
                <a16:creationId xmlns="" xmlns:a16="http://schemas.microsoft.com/office/drawing/2014/main" id="{5FCB776D-CD78-41C5-8CA7-9D7D6CA99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592" y="3621812"/>
            <a:ext cx="3261873" cy="3277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025" y="1124744"/>
            <a:ext cx="2715766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boss\Downloads\IMG-b9ad52a5929c30830d0299a410b12052-V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4985" y="1054619"/>
            <a:ext cx="3723612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410" y="1916833"/>
            <a:ext cx="3528093" cy="265114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769728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5264" y="1328487"/>
            <a:ext cx="5852922" cy="375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Картинки по запросу развитая  инфраструктура иконк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194" y="4581129"/>
            <a:ext cx="1013652" cy="69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Картинки по запросу инвестиции иконка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1454" y="2923104"/>
            <a:ext cx="1009953" cy="100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14" descr="Картинки по запросу проекты эконка"/>
          <p:cNvSpPr>
            <a:spLocks noChangeAspect="1" noChangeArrowheads="1"/>
          </p:cNvSpPr>
          <p:nvPr/>
        </p:nvSpPr>
        <p:spPr bwMode="auto">
          <a:xfrm>
            <a:off x="1983641" y="1091500"/>
            <a:ext cx="228630" cy="2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4" rIns="68589" bIns="34294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5" name="AutoShape 18" descr="Картинки по запросу проекты эконка"/>
          <p:cNvSpPr>
            <a:spLocks noChangeAspect="1" noChangeArrowheads="1"/>
          </p:cNvSpPr>
          <p:nvPr/>
        </p:nvSpPr>
        <p:spPr bwMode="auto">
          <a:xfrm>
            <a:off x="2212271" y="1320129"/>
            <a:ext cx="228630" cy="2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4" rIns="68589" bIns="34294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26" name="Picture 28" descr="Картинки по запросу сельское хозяйство иконка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4829" y="2684086"/>
            <a:ext cx="814702" cy="81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870781" y="4808184"/>
            <a:ext cx="36672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Стратегия </a:t>
            </a:r>
            <a:r>
              <a:rPr lang="ru-RU" sz="1500" b="1" dirty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социально-экономического развития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региона на период до 2025 года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9588" y="6093297"/>
            <a:ext cx="44396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Государственная Программа </a:t>
            </a:r>
            <a:r>
              <a:rPr lang="ru-RU" sz="1350" b="1" dirty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Развития здравоохранения Белгородской области</a:t>
            </a:r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 на период до 2020 года</a:t>
            </a:r>
          </a:p>
        </p:txBody>
      </p:sp>
      <p:sp>
        <p:nvSpPr>
          <p:cNvPr id="29" name="AutoShape 32" descr="Картинки по запросу здоровье иконки"/>
          <p:cNvSpPr>
            <a:spLocks noChangeAspect="1" noChangeArrowheads="1"/>
          </p:cNvSpPr>
          <p:nvPr/>
        </p:nvSpPr>
        <p:spPr bwMode="auto">
          <a:xfrm>
            <a:off x="2326586" y="1434444"/>
            <a:ext cx="228630" cy="2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4" rIns="68589" bIns="34294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0" name="AutoShape 34" descr="Картинки по запросу здоровье иконки"/>
          <p:cNvSpPr>
            <a:spLocks noChangeAspect="1" noChangeArrowheads="1"/>
          </p:cNvSpPr>
          <p:nvPr/>
        </p:nvSpPr>
        <p:spPr bwMode="auto">
          <a:xfrm>
            <a:off x="2440901" y="1548759"/>
            <a:ext cx="228630" cy="2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4" rIns="68589" bIns="34294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1" name="AutoShape 36" descr="Картинки по запросу здоровье иконки"/>
          <p:cNvSpPr>
            <a:spLocks noChangeAspect="1" noChangeArrowheads="1"/>
          </p:cNvSpPr>
          <p:nvPr/>
        </p:nvSpPr>
        <p:spPr bwMode="auto">
          <a:xfrm>
            <a:off x="2555216" y="1663074"/>
            <a:ext cx="228630" cy="2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4" rIns="68589" bIns="34294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2" name="AutoShape 38" descr="Картинки по запросу здоровье иконки"/>
          <p:cNvSpPr>
            <a:spLocks noChangeAspect="1" noChangeArrowheads="1"/>
          </p:cNvSpPr>
          <p:nvPr/>
        </p:nvSpPr>
        <p:spPr bwMode="auto">
          <a:xfrm>
            <a:off x="2669530" y="1777389"/>
            <a:ext cx="228630" cy="2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4" rIns="68589" bIns="34294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33" name="Picture 44" descr="Картинки по запросу здоровье иконки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50" y="5661248"/>
            <a:ext cx="1071702" cy="10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6" descr="Похожее изображение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5739" y="5496509"/>
            <a:ext cx="1396303" cy="10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703669" y="1116192"/>
            <a:ext cx="38427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Численность население региона  -  </a:t>
            </a:r>
            <a:r>
              <a:rPr lang="ru-RU" sz="1350" b="1" dirty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1 550 137 чел.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97956" y="1548117"/>
            <a:ext cx="20059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сельского -  </a:t>
            </a:r>
            <a:r>
              <a:rPr lang="ru-RU" sz="1350" b="1" dirty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510 498 чел.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15643" y="1891703"/>
            <a:ext cx="22237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городского -  </a:t>
            </a:r>
            <a:r>
              <a:rPr lang="ru-RU" sz="1350" b="1" dirty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1 039 639 чел.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920129" y="355353"/>
            <a:ext cx="372159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  региона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13142" y="2256586"/>
            <a:ext cx="188410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детского - </a:t>
            </a:r>
            <a:r>
              <a:rPr lang="ru-RU" sz="1350" b="1" dirty="0">
                <a:solidFill>
                  <a:srgbClr val="213969"/>
                </a:solidFill>
                <a:latin typeface="Times New Roman" pitchFamily="18" charset="0"/>
                <a:cs typeface="Times New Roman" pitchFamily="18" charset="0"/>
              </a:rPr>
              <a:t>261 200 чел.</a:t>
            </a:r>
          </a:p>
        </p:txBody>
      </p:sp>
    </p:spTree>
    <p:extLst>
      <p:ext uri="{BB962C8B-B14F-4D97-AF65-F5344CB8AC3E}">
        <p14:creationId xmlns:p14="http://schemas.microsoft.com/office/powerpoint/2010/main" val="2390754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524000" y="135387"/>
            <a:ext cx="8405812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«1Т»  </a:t>
            </a:r>
            <a:r>
              <a:rPr lang="ru-RU" sz="2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«ТРЕБОВАНИЯ К УСЛОВИЯМ»</a:t>
            </a:r>
            <a:br>
              <a:rPr lang="ru-RU" sz="2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МАТЕРИАЛЬНАЯ  ИНФРАСТРУКТУРА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079" y="4133875"/>
            <a:ext cx="5021143" cy="25876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693" y="1038120"/>
            <a:ext cx="2880320" cy="342403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36" descr="IMG_20180411_103241">
            <a:extLst>
              <a:ext uri="{FF2B5EF4-FFF2-40B4-BE49-F238E27FC236}">
                <a16:creationId xmlns="" xmlns:a16="http://schemas.microsoft.com/office/drawing/2014/main" id="{F6357D6A-307E-4126-9692-408D85625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800" y="997983"/>
            <a:ext cx="3250788" cy="325078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911" y="4248772"/>
            <a:ext cx="3636249" cy="250501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9582" y="1228602"/>
            <a:ext cx="4188418" cy="278955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055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8"/>
          <p:cNvSpPr>
            <a:spLocks noChangeArrowheads="1"/>
          </p:cNvSpPr>
          <p:nvPr/>
        </p:nvSpPr>
        <p:spPr bwMode="gray">
          <a:xfrm rot="5400000">
            <a:off x="6748661" y="4785151"/>
            <a:ext cx="1080120" cy="960107"/>
          </a:xfrm>
          <a:prstGeom prst="upArrow">
            <a:avLst>
              <a:gd name="adj1" fmla="val 57824"/>
              <a:gd name="adj2" fmla="val 54398"/>
            </a:avLst>
          </a:prstGeom>
          <a:gradFill>
            <a:gsLst>
              <a:gs pos="0">
                <a:srgbClr val="0099FF"/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24638" y="4807085"/>
            <a:ext cx="15479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sz="1400" b="1" kern="0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240,0 млн. руб. </a:t>
            </a:r>
            <a:r>
              <a:rPr lang="ru-RU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itchFamily="18" charset="0"/>
                <a:cs typeface="Times New Roman" pitchFamily="18" charset="0"/>
              </a:rPr>
              <a:t>дооснащение медицинским оборудованием </a:t>
            </a:r>
            <a:endParaRPr lang="ru-RU" sz="1400" dirty="0">
              <a:solidFill>
                <a:prstClr val="black">
                  <a:lumMod val="65000"/>
                  <a:lumOff val="35000"/>
                </a:prstClr>
              </a:solidFill>
              <a:latin typeface="Corbel" panose="020B050302020402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8231" y="4758264"/>
            <a:ext cx="15693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sz="1400" b="1" kern="0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101,0 млн. руб.</a:t>
            </a:r>
            <a:r>
              <a:rPr lang="ru-RU" sz="1400" kern="0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itchFamily="18" charset="0"/>
                <a:cs typeface="Times New Roman" pitchFamily="18" charset="0"/>
              </a:rPr>
              <a:t>дооснащение медицинским оборудованием </a:t>
            </a:r>
            <a:endParaRPr lang="ru-RU" sz="1400" dirty="0">
              <a:solidFill>
                <a:prstClr val="black">
                  <a:lumMod val="65000"/>
                  <a:lumOff val="35000"/>
                </a:prstClr>
              </a:solidFill>
              <a:latin typeface="Corbel" panose="020B0503020204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2361" y="4664688"/>
            <a:ext cx="9925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</a:p>
          <a:p>
            <a:pPr algn="ctr" defTabSz="457200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83311" y="4796165"/>
            <a:ext cx="9925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2017 </a:t>
            </a:r>
          </a:p>
          <a:p>
            <a:pPr algn="ctr" defTabSz="457200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</a:p>
        </p:txBody>
      </p:sp>
      <p:sp>
        <p:nvSpPr>
          <p:cNvPr id="9" name="AutoShape 38"/>
          <p:cNvSpPr>
            <a:spLocks noChangeArrowheads="1"/>
          </p:cNvSpPr>
          <p:nvPr/>
        </p:nvSpPr>
        <p:spPr bwMode="gray">
          <a:xfrm rot="5400000">
            <a:off x="3664652" y="4739335"/>
            <a:ext cx="1080120" cy="960107"/>
          </a:xfrm>
          <a:prstGeom prst="upArrow">
            <a:avLst>
              <a:gd name="adj1" fmla="val 57824"/>
              <a:gd name="adj2" fmla="val 54398"/>
            </a:avLst>
          </a:prstGeom>
          <a:gradFill>
            <a:gsLst>
              <a:gs pos="0">
                <a:srgbClr val="0099FF"/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35153" y="4816373"/>
            <a:ext cx="9925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</a:p>
          <a:p>
            <a:pPr algn="ctr" defTabSz="457200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670834" y="4815777"/>
            <a:ext cx="13681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sz="1400" b="1" kern="0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668,0 млн. руб. </a:t>
            </a:r>
            <a:r>
              <a:rPr lang="ru-RU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itchFamily="18" charset="0"/>
                <a:cs typeface="Times New Roman" pitchFamily="18" charset="0"/>
              </a:rPr>
              <a:t>дооснащение медицинским оборудованием </a:t>
            </a:r>
            <a:endParaRPr lang="ru-RU" sz="1400" dirty="0">
              <a:solidFill>
                <a:prstClr val="black">
                  <a:lumMod val="65000"/>
                  <a:lumOff val="35000"/>
                </a:prstClr>
              </a:solidFill>
              <a:latin typeface="Corbel" panose="020B0503020204020204"/>
            </a:endParaRPr>
          </a:p>
        </p:txBody>
      </p:sp>
      <p:sp>
        <p:nvSpPr>
          <p:cNvPr id="17" name="Двойные фигурные скобки 16"/>
          <p:cNvSpPr/>
          <p:nvPr/>
        </p:nvSpPr>
        <p:spPr>
          <a:xfrm>
            <a:off x="3079850" y="5816086"/>
            <a:ext cx="5974982" cy="925283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366200" y="5932318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ru-RU" b="1" kern="0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1 009,0   млн. руб.</a:t>
            </a:r>
            <a:r>
              <a:rPr lang="ru-RU" kern="0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itchFamily="18" charset="0"/>
                <a:cs typeface="Times New Roman" pitchFamily="18" charset="0"/>
              </a:rPr>
              <a:t>дооснащение медицинским оборудованием 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  <a:latin typeface="Corbel" panose="020B0503020204020204"/>
            </a:endParaRPr>
          </a:p>
        </p:txBody>
      </p:sp>
      <p:pic>
        <p:nvPicPr>
          <p:cNvPr id="21" name="Picture 3" descr="C:\Users\HOME-PC\Desktop\фото муром 13.04\IMG_20190412_14525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9847" y="1400869"/>
            <a:ext cx="2571768" cy="192882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2" name="Picture 6" descr="C:\Users\39кабинет\Desktop\ОСВ №671, №672 (Купино)\Купино\Оборудование  купинской амбулатории\20170606_13125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528" y="2614233"/>
            <a:ext cx="1714512" cy="183165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6" name="Picture 8" descr="DSC_050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9923" y="1355284"/>
            <a:ext cx="2059924" cy="128588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9" name="Picture 7" descr="E:\семейный врач\фото май 2018\муром\IMG_20180525_13103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3482" y="3340516"/>
            <a:ext cx="1548065" cy="114300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199" y="2902521"/>
            <a:ext cx="2764616" cy="177626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3" name="Picture 4" descr="C:\Users\HOME-PC\Desktop\фото муром 13.04\IMG_20190413_123149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2461" y="1268760"/>
            <a:ext cx="2190765" cy="164307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4" name="Picture 2" descr="C:\Users\HOME-PC\Desktop\фото муром 13.04\IMG_20190412_14455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1602" y="2422485"/>
            <a:ext cx="1692228" cy="225630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1524000" y="135387"/>
            <a:ext cx="8405812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«1Т»  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«ТРЕБОВАНИЯ К УСЛОВИЯМ»</a:t>
            </a:r>
            <a:b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МАТЕРИАЛЬНАЯ  ИНФРАСТРУКТУРА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54399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8" grpId="0"/>
      <p:bldP spid="9" grpId="0" animBg="1"/>
      <p:bldP spid="13" grpId="0"/>
      <p:bldP spid="14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1" y="70613"/>
            <a:ext cx="8316913" cy="957263"/>
          </a:xfrm>
        </p:spPr>
        <p:txBody>
          <a:bodyPr>
            <a:noAutofit/>
          </a:bodyPr>
          <a:lstStyle/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charset="0"/>
                <a:cs typeface="Times New Roman" pitchFamily="18" charset="0"/>
              </a:rPr>
              <a:t>«1Т»   ТРЕБОВАНИЯ  К  УСЛОВИЯМ</a:t>
            </a:r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charset="0"/>
                <a:cs typeface="Times New Roman" pitchFamily="18" charset="0"/>
              </a:rPr>
              <a:t/>
            </a:r>
            <a:b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charset="0"/>
                <a:cs typeface="Times New Roman" pitchFamily="18" charset="0"/>
              </a:rPr>
            </a:b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charset="0"/>
                <a:cs typeface="Times New Roman" pitchFamily="18" charset="0"/>
              </a:rPr>
              <a:t>Кадровые условия</a:t>
            </a:r>
          </a:p>
        </p:txBody>
      </p:sp>
      <p:pic>
        <p:nvPicPr>
          <p:cNvPr id="11" name="Picture 7" descr="C:\Users\Admin\Desktop\WAzUjIuaN4Uуууууууу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0055" y="1140201"/>
            <a:ext cx="2529722" cy="253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Admin\Desktop\День_открытых_дверей (1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8170" y="1131323"/>
            <a:ext cx="3341552" cy="236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Схема 22"/>
          <p:cNvGraphicFramePr/>
          <p:nvPr>
            <p:extLst/>
          </p:nvPr>
        </p:nvGraphicFramePr>
        <p:xfrm>
          <a:off x="3935760" y="1506833"/>
          <a:ext cx="3302134" cy="1960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5421026" y="2800003"/>
            <a:ext cx="1711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cs typeface="Times New Roman" panose="02020603050405020304" pitchFamily="18" charset="0"/>
              </a:rPr>
              <a:t>Ср. мед. </a:t>
            </a:r>
          </a:p>
          <a:p>
            <a:pPr lvl="0"/>
            <a:r>
              <a:rPr lang="ru-RU" dirty="0">
                <a:cs typeface="Times New Roman" panose="02020603050405020304" pitchFamily="18" charset="0"/>
              </a:rPr>
              <a:t>работники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574249" y="1730518"/>
            <a:ext cx="1007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cs typeface="Times New Roman" panose="02020603050405020304" pitchFamily="18" charset="0"/>
              </a:rPr>
              <a:t>Врачи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00480" y="1022671"/>
            <a:ext cx="34169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0070C0"/>
                </a:solidFill>
              </a:rPr>
              <a:t>Обучение  по программе профессиональной переподготовки (2016-2018 гг.)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6D2F52D3-819B-4377-800E-B2B025D6E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8098" y="4882660"/>
            <a:ext cx="5063627" cy="23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Номер слайда 3">
            <a:extLst>
              <a:ext uri="{FF2B5EF4-FFF2-40B4-BE49-F238E27FC236}">
                <a16:creationId xmlns="" xmlns:a16="http://schemas.microsoft.com/office/drawing/2014/main" id="{4E00CA22-CD2D-4528-AF41-F0EB23CA9D5C}"/>
              </a:ext>
            </a:extLst>
          </p:cNvPr>
          <p:cNvSpPr txBox="1">
            <a:spLocks/>
          </p:cNvSpPr>
          <p:nvPr/>
        </p:nvSpPr>
        <p:spPr>
          <a:xfrm>
            <a:off x="10123697" y="6528816"/>
            <a:ext cx="6754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/>
              <a:pPr/>
              <a:t>22</a:t>
            </a:fld>
            <a:endParaRPr lang="ru-RU" dirty="0"/>
          </a:p>
        </p:txBody>
      </p:sp>
      <p:pic>
        <p:nvPicPr>
          <p:cNvPr id="20" name="Picture 10" descr="ÐÐ¾ÑÐ¾Ð¶ÐµÐµ Ð¸Ð·Ð¾Ð±ÑÐ°Ð¶ÐµÐ½Ð¸Ðµ">
            <a:extLst>
              <a:ext uri="{FF2B5EF4-FFF2-40B4-BE49-F238E27FC236}">
                <a16:creationId xmlns="" xmlns:a16="http://schemas.microsoft.com/office/drawing/2014/main" id="{4ECEF545-014A-49C3-8BB1-BD0E05753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0255" y="5346426"/>
            <a:ext cx="833087" cy="83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B97163C-631D-4BC8-8EDF-66774E009D57}"/>
              </a:ext>
            </a:extLst>
          </p:cNvPr>
          <p:cNvSpPr txBox="1"/>
          <p:nvPr/>
        </p:nvSpPr>
        <p:spPr>
          <a:xfrm>
            <a:off x="7460172" y="4801861"/>
            <a:ext cx="3174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Выделение служебного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жилья </a:t>
            </a:r>
          </a:p>
          <a:p>
            <a:pPr>
              <a:defRPr/>
            </a:pPr>
            <a:r>
              <a:rPr lang="ru-RU" sz="1200" kern="0" dirty="0">
                <a:solidFill>
                  <a:srgbClr val="003374"/>
                </a:solidFill>
                <a:latin typeface="Times New Roman" pitchFamily="18" charset="0"/>
                <a:cs typeface="Times New Roman" pitchFamily="18" charset="0"/>
              </a:rPr>
              <a:t>2017 год –  выделено 23 квартиры                          2018 год- выделено 15 квартир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82B8639-407B-41C7-9CB3-148FC81EE532}"/>
              </a:ext>
            </a:extLst>
          </p:cNvPr>
          <p:cNvSpPr txBox="1"/>
          <p:nvPr/>
        </p:nvSpPr>
        <p:spPr>
          <a:xfrm>
            <a:off x="7413184" y="4196484"/>
            <a:ext cx="312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Разовые выплаты из средств местных бюджетов 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виде «подъемных»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6DE42D2C-6738-4876-86F8-07B6833CE7F9}"/>
              </a:ext>
            </a:extLst>
          </p:cNvPr>
          <p:cNvSpPr/>
          <p:nvPr/>
        </p:nvSpPr>
        <p:spPr>
          <a:xfrm>
            <a:off x="9160856" y="4569890"/>
            <a:ext cx="15071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kern="0" dirty="0">
                <a:solidFill>
                  <a:prstClr val="black"/>
                </a:solidFill>
                <a:latin typeface="Calibri"/>
              </a:rPr>
              <a:t>- </a:t>
            </a: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200" kern="0" dirty="0">
                <a:solidFill>
                  <a:srgbClr val="003374"/>
                </a:solidFill>
                <a:latin typeface="Times New Roman" pitchFamily="18" charset="0"/>
                <a:cs typeface="Times New Roman" pitchFamily="18" charset="0"/>
              </a:rPr>
              <a:t>300 тыс. рублей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565F22E-18DD-44E6-936B-6FB1D34C2087}"/>
              </a:ext>
            </a:extLst>
          </p:cNvPr>
          <p:cNvSpPr txBox="1"/>
          <p:nvPr/>
        </p:nvSpPr>
        <p:spPr>
          <a:xfrm>
            <a:off x="7368437" y="3574873"/>
            <a:ext cx="314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Предоставление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земельных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участков для ИЖС на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льготных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условиях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2384641-AF70-4D2F-B266-0AB867624F0B}"/>
              </a:ext>
            </a:extLst>
          </p:cNvPr>
          <p:cNvSpPr txBox="1"/>
          <p:nvPr/>
        </p:nvSpPr>
        <p:spPr>
          <a:xfrm>
            <a:off x="7139759" y="6056844"/>
            <a:ext cx="3753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Оплата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жилых помещений, отопления, освещения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42D8209-6372-49E4-B777-D5A639CEA406}"/>
              </a:ext>
            </a:extLst>
          </p:cNvPr>
          <p:cNvSpPr txBox="1"/>
          <p:nvPr/>
        </p:nvSpPr>
        <p:spPr>
          <a:xfrm>
            <a:off x="7476992" y="5479882"/>
            <a:ext cx="3298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Компенсация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расходов за использование личного автотранспорта и телефонной связи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" descr="ÐÐ°ÑÑÐ¸Ð½ÐºÐ¸ Ð¿Ð¾ Ð·Ð°Ð¿ÑÐ¾ÑÑ Ð´Ð¾Ð¼ Ð¸ÐºÐ¾Ð½ÐºÐ°">
            <a:extLst>
              <a:ext uri="{FF2B5EF4-FFF2-40B4-BE49-F238E27FC236}">
                <a16:creationId xmlns="" xmlns:a16="http://schemas.microsoft.com/office/drawing/2014/main" id="{B6C5176E-C230-417C-AA6F-F70F14F46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0944" y="4846889"/>
            <a:ext cx="679557" cy="67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ÐÐ°ÑÑÐ¸Ð½ÐºÐ¸ Ð¿Ð¾ Ð·Ð°Ð¿ÑÐ¾ÑÑ Ð²ÑÐ¿Ð»Ð°ÑÑ Ð¸ÐºÐ¾Ð½ÐºÐ°">
            <a:extLst>
              <a:ext uri="{FF2B5EF4-FFF2-40B4-BE49-F238E27FC236}">
                <a16:creationId xmlns="" xmlns:a16="http://schemas.microsoft.com/office/drawing/2014/main" id="{470558B5-4500-4F00-93C6-5CCEA31A9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6627" y="4174812"/>
            <a:ext cx="640327" cy="64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ÐÐ¾ÑÐ¾Ð¶ÐµÐµ Ð¸Ð·Ð¾Ð±ÑÐ°Ð¶ÐµÐ½Ð¸Ðµ">
            <a:extLst>
              <a:ext uri="{FF2B5EF4-FFF2-40B4-BE49-F238E27FC236}">
                <a16:creationId xmlns="" xmlns:a16="http://schemas.microsoft.com/office/drawing/2014/main" id="{5EF2DA3A-CE1F-4AFE-8329-B4992F2E2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926" y="3429001"/>
            <a:ext cx="1206045" cy="76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ÐÐ¾ÑÐ¾Ð¶ÐµÐµ Ð¸Ð·Ð¾Ð±ÑÐ°Ð¶ÐµÐ½Ð¸Ðµ">
            <a:extLst>
              <a:ext uri="{FF2B5EF4-FFF2-40B4-BE49-F238E27FC236}">
                <a16:creationId xmlns="" xmlns:a16="http://schemas.microsoft.com/office/drawing/2014/main" id="{476E3382-5BE6-47A1-A00D-58A9EEB62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2657" y="6183533"/>
            <a:ext cx="606010" cy="61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ÐÐ°ÑÑÐ¸Ð½ÐºÐ¸ Ð¿Ð¾ Ð·Ð°Ð¿ÑÐ¾ÑÑ Ð¼Ð¾Ð±Ð¸Ð»ÑÐ½ÑÐ¹ Ð¸ÐºÐ¾Ð½ÐºÐ°">
            <a:extLst>
              <a:ext uri="{FF2B5EF4-FFF2-40B4-BE49-F238E27FC236}">
                <a16:creationId xmlns="" xmlns:a16="http://schemas.microsoft.com/office/drawing/2014/main" id="{91DC53CF-49E8-4AB6-9B15-2612E05AE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5520" y="5589136"/>
            <a:ext cx="347665" cy="34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431D83E9-6835-4A76-A605-22E0A1CEAE19}"/>
              </a:ext>
            </a:extLst>
          </p:cNvPr>
          <p:cNvSpPr/>
          <p:nvPr/>
        </p:nvSpPr>
        <p:spPr>
          <a:xfrm>
            <a:off x="7017325" y="6300511"/>
            <a:ext cx="3839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kern="0" dirty="0">
                <a:solidFill>
                  <a:srgbClr val="003374"/>
                </a:solidFill>
                <a:latin typeface="Times New Roman" pitchFamily="18" charset="0"/>
                <a:cs typeface="Times New Roman" pitchFamily="18" charset="0"/>
              </a:rPr>
              <a:t>2017 год - более 300 тыс. человек – 17100,36 тыс. руб.</a:t>
            </a:r>
          </a:p>
          <a:p>
            <a:pPr lvl="0">
              <a:defRPr/>
            </a:pPr>
            <a:r>
              <a:rPr lang="ru-RU" sz="1200" kern="0" dirty="0">
                <a:solidFill>
                  <a:srgbClr val="003374"/>
                </a:solidFill>
                <a:latin typeface="Times New Roman" pitchFamily="18" charset="0"/>
                <a:cs typeface="Times New Roman" pitchFamily="18" charset="0"/>
              </a:rPr>
              <a:t>2018 год – 2177 человек – 8343,85 руб.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="" xmlns:a16="http://schemas.microsoft.com/office/drawing/2014/main" id="{A5951151-A143-4CE1-B980-84ADBD6AF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2724" y="4835078"/>
            <a:ext cx="1635431" cy="145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497BA0E-AA2D-4315-BFA4-915C0B2E4E23}"/>
              </a:ext>
            </a:extLst>
          </p:cNvPr>
          <p:cNvSpPr/>
          <p:nvPr/>
        </p:nvSpPr>
        <p:spPr>
          <a:xfrm>
            <a:off x="1570937" y="394867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Врачи (общая врачебная практика) – 185 чел.</a:t>
            </a:r>
          </a:p>
          <a:p>
            <a:r>
              <a:rPr lang="ru-RU" sz="1400" dirty="0"/>
              <a:t>Ср. мед работники (общая практика) – 234 чел.</a:t>
            </a:r>
          </a:p>
          <a:p>
            <a:r>
              <a:rPr lang="ru-RU" sz="1400" dirty="0"/>
              <a:t>Ср. мед работники (лечебное дело) – 131 чел.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EA664AE3-9CD0-486E-823A-8C8889BBE846}"/>
              </a:ext>
            </a:extLst>
          </p:cNvPr>
          <p:cNvSpPr/>
          <p:nvPr/>
        </p:nvSpPr>
        <p:spPr>
          <a:xfrm>
            <a:off x="1350052" y="3691387"/>
            <a:ext cx="4572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0070C0"/>
                </a:solidFill>
              </a:rPr>
              <a:t>Повышение квалификации (2016-2018 гг.)</a:t>
            </a:r>
          </a:p>
        </p:txBody>
      </p:sp>
    </p:spTree>
    <p:extLst>
      <p:ext uri="{BB962C8B-B14F-4D97-AF65-F5344CB8AC3E}">
        <p14:creationId xmlns:p14="http://schemas.microsoft.com/office/powerpoint/2010/main" val="4100528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081EC-9CDA-47FF-A894-BB1A6520F922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24001" y="70613"/>
            <a:ext cx="8316913" cy="957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charset="0"/>
                <a:cs typeface="Times New Roman" pitchFamily="18" charset="0"/>
              </a:rPr>
              <a:t>«1Т»   ТРЕБОВАНИЯ  К  УСЛОВИЯМ</a:t>
            </a:r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charset="0"/>
                <a:cs typeface="Times New Roman" pitchFamily="18" charset="0"/>
              </a:rPr>
              <a:t/>
            </a:r>
            <a:b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charset="0"/>
                <a:cs typeface="Times New Roman" pitchFamily="18" charset="0"/>
              </a:rPr>
            </a:b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charset="0"/>
                <a:cs typeface="Times New Roman" pitchFamily="18" charset="0"/>
              </a:rPr>
              <a:t>Кадровые условия</a:t>
            </a:r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7240649"/>
              </p:ext>
            </p:extLst>
          </p:nvPr>
        </p:nvGraphicFramePr>
        <p:xfrm>
          <a:off x="1703512" y="1296145"/>
          <a:ext cx="4464496" cy="3024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0950674"/>
              </p:ext>
            </p:extLst>
          </p:nvPr>
        </p:nvGraphicFramePr>
        <p:xfrm>
          <a:off x="5879976" y="1296145"/>
          <a:ext cx="4248472" cy="3024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088298871"/>
              </p:ext>
            </p:extLst>
          </p:nvPr>
        </p:nvGraphicFramePr>
        <p:xfrm>
          <a:off x="1847528" y="3660801"/>
          <a:ext cx="8424936" cy="321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89579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504" y="620688"/>
            <a:ext cx="2988000" cy="3744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464" y="1412776"/>
            <a:ext cx="3055618" cy="43204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273" y="4458000"/>
            <a:ext cx="3600000" cy="240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530" y="1069096"/>
            <a:ext cx="3600000" cy="2400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081EC-9CDA-47FF-A894-BB1A6520F922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1" y="2780928"/>
            <a:ext cx="3055279" cy="43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4153" y="5196700"/>
            <a:ext cx="3203848" cy="15429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9170" y="3343068"/>
            <a:ext cx="2698831" cy="1742117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783632" y="563800"/>
            <a:ext cx="8405812" cy="449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Курсы обучения для семейных врачей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524001" y="70613"/>
            <a:ext cx="8316913" cy="766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charset="0"/>
                <a:cs typeface="Times New Roman" pitchFamily="18" charset="0"/>
              </a:rPr>
              <a:t>«1Т»   ТРЕБОВАНИЯ  К  УСЛОВИЯМ</a:t>
            </a:r>
          </a:p>
        </p:txBody>
      </p:sp>
    </p:spTree>
    <p:extLst>
      <p:ext uri="{BB962C8B-B14F-4D97-AF65-F5344CB8AC3E}">
        <p14:creationId xmlns:p14="http://schemas.microsoft.com/office/powerpoint/2010/main" val="2837060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081EC-9CDA-47FF-A894-BB1A6520F922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65574" y="2607830"/>
            <a:ext cx="8966931" cy="3865674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solidFill>
                  <a:srgbClr val="107F8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2017-2018 гг. из бюджета Белгородской области приобретено компьютерной техники и периферийного оборудования :</a:t>
            </a:r>
            <a:endParaRPr lang="ru-RU" dirty="0">
              <a:solidFill>
                <a:srgbClr val="107F82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dirty="0">
                <a:solidFill>
                  <a:srgbClr val="107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персональные компьютеры </a:t>
            </a:r>
            <a:r>
              <a:rPr lang="ru-RU" sz="2000" dirty="0">
                <a:solidFill>
                  <a:srgbClr val="107F8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b="1" dirty="0">
                <a:solidFill>
                  <a:srgbClr val="107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1 765 </a:t>
            </a:r>
            <a:r>
              <a:rPr lang="ru-RU" sz="2000" dirty="0">
                <a:solidFill>
                  <a:srgbClr val="107F8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единиц (74 912,4 тыс. руб.), из них: </a:t>
            </a:r>
          </a:p>
          <a:p>
            <a:pPr lvl="4" algn="just">
              <a:lnSpc>
                <a:spcPct val="120000"/>
              </a:lnSpc>
            </a:pPr>
            <a:r>
              <a:rPr lang="ru-RU" sz="2000" dirty="0">
                <a:solidFill>
                  <a:srgbClr val="107F8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моноблоки – </a:t>
            </a:r>
            <a:r>
              <a:rPr lang="ru-RU" sz="2000" dirty="0">
                <a:solidFill>
                  <a:srgbClr val="107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830</a:t>
            </a:r>
            <a:r>
              <a:rPr lang="ru-RU" sz="2000" dirty="0">
                <a:solidFill>
                  <a:srgbClr val="107F8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единиц (35 410,0 тыс. руб.),</a:t>
            </a:r>
            <a:endParaRPr lang="ru-RU" dirty="0">
              <a:solidFill>
                <a:srgbClr val="107F82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4" algn="just">
              <a:lnSpc>
                <a:spcPct val="120000"/>
              </a:lnSpc>
            </a:pPr>
            <a:r>
              <a:rPr lang="ru-RU" sz="2000" dirty="0">
                <a:solidFill>
                  <a:srgbClr val="107F8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ноутбуки      – </a:t>
            </a:r>
            <a:r>
              <a:rPr lang="ru-RU" sz="2000" dirty="0">
                <a:solidFill>
                  <a:srgbClr val="107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473</a:t>
            </a:r>
            <a:r>
              <a:rPr lang="ru-RU" sz="2000" dirty="0">
                <a:solidFill>
                  <a:srgbClr val="107F8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единицы (19 893,6 тыс. руб.)</a:t>
            </a:r>
            <a:endParaRPr lang="ru-RU" dirty="0">
              <a:solidFill>
                <a:srgbClr val="107F82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2000" dirty="0">
                <a:solidFill>
                  <a:srgbClr val="107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печатающие устройства </a:t>
            </a:r>
            <a:r>
              <a:rPr lang="ru-RU" sz="2000" dirty="0">
                <a:solidFill>
                  <a:srgbClr val="107F8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b="1" dirty="0">
                <a:solidFill>
                  <a:srgbClr val="107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689</a:t>
            </a:r>
            <a:r>
              <a:rPr lang="ru-RU" sz="2000" dirty="0">
                <a:solidFill>
                  <a:srgbClr val="107F8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единиц, на сумму 7 331,7 тыс. руб.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ru-RU" sz="2000" dirty="0">
                <a:solidFill>
                  <a:srgbClr val="107F8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2019 году осуществляется закупка:</a:t>
            </a:r>
            <a:endParaRPr lang="ru-RU" dirty="0">
              <a:solidFill>
                <a:srgbClr val="107F82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4" algn="just">
              <a:lnSpc>
                <a:spcPct val="120000"/>
              </a:lnSpc>
            </a:pPr>
            <a:r>
              <a:rPr lang="ru-RU" sz="2000" dirty="0">
                <a:solidFill>
                  <a:srgbClr val="107F8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моноблоки – </a:t>
            </a:r>
            <a:r>
              <a:rPr lang="ru-RU" sz="2000" dirty="0">
                <a:solidFill>
                  <a:srgbClr val="107F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1 660</a:t>
            </a:r>
            <a:r>
              <a:rPr lang="ru-RU" sz="2000" dirty="0">
                <a:solidFill>
                  <a:srgbClr val="107F8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единиц (97 млн. руб.)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013135" y="1124745"/>
            <a:ext cx="17203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>
                <a:solidFill>
                  <a:srgbClr val="2B9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9 830</a:t>
            </a:r>
            <a:endParaRPr lang="ru-RU" sz="2800" dirty="0">
              <a:solidFill>
                <a:srgbClr val="2B96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47774" y="11863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2B969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автоматизированных рабочих мест </a:t>
            </a:r>
          </a:p>
          <a:p>
            <a:r>
              <a:rPr lang="ru-RU" sz="2000" b="1" dirty="0">
                <a:solidFill>
                  <a:srgbClr val="2B969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медицинского персонала </a:t>
            </a:r>
            <a:endParaRPr lang="ru-RU" sz="2000" b="1" dirty="0">
              <a:solidFill>
                <a:srgbClr val="2B9699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072" y="982154"/>
            <a:ext cx="2017944" cy="1848727"/>
          </a:xfrm>
          <a:prstGeom prst="rect">
            <a:avLst/>
          </a:prstGeom>
        </p:spPr>
      </p:pic>
      <p:sp>
        <p:nvSpPr>
          <p:cNvPr id="17" name="Номер слайда 1">
            <a:extLst>
              <a:ext uri="{FF2B5EF4-FFF2-40B4-BE49-F238E27FC236}">
                <a16:creationId xmlns="" xmlns:a16="http://schemas.microsoft.com/office/drawing/2014/main" id="{203E1A0C-A531-4718-937E-1D645A5E72F2}"/>
              </a:ext>
            </a:extLst>
          </p:cNvPr>
          <p:cNvSpPr txBox="1">
            <a:spLocks/>
          </p:cNvSpPr>
          <p:nvPr/>
        </p:nvSpPr>
        <p:spPr>
          <a:xfrm>
            <a:off x="9841320" y="6564298"/>
            <a:ext cx="835947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08ABA4-870A-45BE-BE2E-2FBE17C9B6F0}" type="slidenum">
              <a:rPr lang="ru-RU" sz="1600">
                <a:solidFill>
                  <a:schemeClr val="bg1"/>
                </a:solidFill>
              </a:rPr>
              <a:pPr/>
              <a:t>25</a:t>
            </a:fld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814611" y="116633"/>
            <a:ext cx="8405812" cy="908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94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«1Т» ТРЕБОВАНИЯ К УСЛОВИЯМ</a:t>
            </a:r>
            <a:br>
              <a:rPr lang="ru-RU" sz="2794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794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ИНФОРМАТИЗАЦИЯ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8794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Admin\Desktop\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192" y="869531"/>
            <a:ext cx="2332258" cy="18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Схема 15">
            <a:extLst>
              <a:ext uri="{FF2B5EF4-FFF2-40B4-BE49-F238E27FC236}">
                <a16:creationId xmlns="" xmlns:a16="http://schemas.microsoft.com/office/drawing/2014/main" id="{76ABFEB8-B294-4706-85F9-45A06EFE95B5}"/>
              </a:ext>
            </a:extLst>
          </p:cNvPr>
          <p:cNvGraphicFramePr/>
          <p:nvPr>
            <p:extLst/>
          </p:nvPr>
        </p:nvGraphicFramePr>
        <p:xfrm>
          <a:off x="1643021" y="980731"/>
          <a:ext cx="3012827" cy="5828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Содержимое 4" descr="IMG_1318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71721" y="908720"/>
            <a:ext cx="2455766" cy="169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8" name="Picture 3" descr="C:\Users\boss\AppData\Local\Temp\Rar$DRa0.639\IMG_20181211_143118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6866" y="2927072"/>
            <a:ext cx="2098580" cy="2401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848" y="4725144"/>
            <a:ext cx="4040216" cy="2272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>
            <a:extLst>
              <a:ext uri="{FF2B5EF4-FFF2-40B4-BE49-F238E27FC236}">
                <a16:creationId xmlns="" xmlns:a16="http://schemas.microsoft.com/office/drawing/2014/main" id="{76B01369-8D23-4E02-B2A9-159E3010C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6730" y="5445239"/>
            <a:ext cx="1317833" cy="126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6467" y="2390635"/>
            <a:ext cx="3754484" cy="286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765496" y="129524"/>
            <a:ext cx="8405812" cy="908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«1Т» ТРЕБОВАНИЯ К УСЛОВИЯМ</a:t>
            </a:r>
            <a:b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ИНФОРМАТИЗАЦИЯ</a:t>
            </a:r>
          </a:p>
        </p:txBody>
      </p:sp>
    </p:spTree>
    <p:extLst>
      <p:ext uri="{BB962C8B-B14F-4D97-AF65-F5344CB8AC3E}">
        <p14:creationId xmlns:p14="http://schemas.microsoft.com/office/powerpoint/2010/main" val="3218835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081EC-9CDA-47FF-A894-BB1A6520F922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85259" y="132108"/>
            <a:ext cx="8405812" cy="908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«1Т» ТРЕБОВАНИЯ К УСЛОВИЯМ</a:t>
            </a:r>
            <a:b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ИНФОРМАТИЗАЦИЯ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B0D00355-A89E-4C69-BA1D-065596003C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0056" y="1403152"/>
            <a:ext cx="5668601" cy="4316988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E525A53F-8732-4D42-85D5-0E689F667C9E}"/>
              </a:ext>
            </a:extLst>
          </p:cNvPr>
          <p:cNvGrpSpPr/>
          <p:nvPr/>
        </p:nvGrpSpPr>
        <p:grpSpPr>
          <a:xfrm>
            <a:off x="6726756" y="3396831"/>
            <a:ext cx="3843968" cy="3259360"/>
            <a:chOff x="2149656" y="1219199"/>
            <a:chExt cx="5685737" cy="3532625"/>
          </a:xfrm>
        </p:grpSpPr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B5413F48-BC7A-4FE3-9246-59A0CC3EB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2200" y="1219199"/>
              <a:ext cx="5473193" cy="35326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149656" y="2441926"/>
              <a:ext cx="496525" cy="400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E4526FB9-62EC-4211-9A71-BD14C527CCB6}"/>
              </a:ext>
            </a:extLst>
          </p:cNvPr>
          <p:cNvGrpSpPr/>
          <p:nvPr/>
        </p:nvGrpSpPr>
        <p:grpSpPr>
          <a:xfrm>
            <a:off x="1631504" y="1926472"/>
            <a:ext cx="4095264" cy="4610178"/>
            <a:chOff x="7536806" y="2785064"/>
            <a:chExt cx="4204343" cy="3532624"/>
          </a:xfrm>
        </p:grpSpPr>
        <p:sp>
          <p:nvSpPr>
            <p:cNvPr id="20" name="TextBox 19"/>
            <p:cNvSpPr txBox="1"/>
            <p:nvPr/>
          </p:nvSpPr>
          <p:spPr>
            <a:xfrm>
              <a:off x="7536806" y="3550967"/>
              <a:ext cx="345540" cy="28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795" y="2785064"/>
              <a:ext cx="3946354" cy="3532624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Заголовок 1"/>
          <p:cNvSpPr txBox="1">
            <a:spLocks/>
          </p:cNvSpPr>
          <p:nvPr/>
        </p:nvSpPr>
        <p:spPr>
          <a:xfrm>
            <a:off x="1785260" y="970594"/>
            <a:ext cx="7594871" cy="44218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Рейтинг административного портала ИЭМК ЕГИСЗ Минздрава</a:t>
            </a:r>
            <a:endParaRPr lang="ru-RU" sz="2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8221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Дашборд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498" y="2653714"/>
            <a:ext cx="5821201" cy="135135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31505" y="1045546"/>
            <a:ext cx="8405813" cy="414814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9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врача общей практики (семейного врача)</a:t>
            </a:r>
          </a:p>
        </p:txBody>
      </p:sp>
      <p:pic>
        <p:nvPicPr>
          <p:cNvPr id="13" name="Рисунок 12"/>
          <p:cNvPicPr>
            <a:picLocks noChangeAspect="1" noChangeArrowheads="1"/>
          </p:cNvPicPr>
          <p:nvPr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638" y="1530042"/>
            <a:ext cx="1793339" cy="103461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726" y="1530042"/>
            <a:ext cx="1871076" cy="103461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Рисунок 14"/>
          <p:cNvPicPr>
            <a:picLocks noChangeAspect="1" noChangeArrowheads="1"/>
          </p:cNvPicPr>
          <p:nvPr/>
        </p:nvPicPr>
        <p:blipFill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784" y="1530286"/>
            <a:ext cx="1862314" cy="103461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 noChangeArrowheads="1"/>
          </p:cNvPicPr>
          <p:nvPr/>
        </p:nvPicPr>
        <p:blipFill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907" y="1530042"/>
            <a:ext cx="1778010" cy="10346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creenCapture_22.01.2018 12.33.30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rcRect l="2040"/>
          <a:stretch>
            <a:fillRect/>
          </a:stretch>
        </p:blipFill>
        <p:spPr>
          <a:xfrm>
            <a:off x="1558530" y="3833039"/>
            <a:ext cx="9011836" cy="27585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59496" y="3851464"/>
            <a:ext cx="2232248" cy="81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811191" y="133292"/>
            <a:ext cx="8405812" cy="908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«1Т» ТРЕБОВАНИЯ К УСЛОВИЯМ</a:t>
            </a:r>
            <a:b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ИНФОРМАТИЗАЦИЯ</a:t>
            </a:r>
          </a:p>
        </p:txBody>
      </p:sp>
    </p:spTree>
    <p:extLst>
      <p:ext uri="{BB962C8B-B14F-4D97-AF65-F5344CB8AC3E}">
        <p14:creationId xmlns:p14="http://schemas.microsoft.com/office/powerpoint/2010/main" val="3763564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081EC-9CDA-47FF-A894-BB1A6520F922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605276914"/>
              </p:ext>
            </p:extLst>
          </p:nvPr>
        </p:nvGraphicFramePr>
        <p:xfrm>
          <a:off x="2212132" y="836712"/>
          <a:ext cx="7920880" cy="5884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752184" y="4896656"/>
            <a:ext cx="667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На 23,7 %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Стрелка вверх 2"/>
          <p:cNvSpPr/>
          <p:nvPr/>
        </p:nvSpPr>
        <p:spPr>
          <a:xfrm>
            <a:off x="7261933" y="3406523"/>
            <a:ext cx="484632" cy="1986520"/>
          </a:xfrm>
          <a:prstGeom prst="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11191" y="133292"/>
            <a:ext cx="8405812" cy="908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«1Т» ТРЕБОВАНИЯ К УСЛОВИЯМ</a:t>
            </a:r>
          </a:p>
        </p:txBody>
      </p:sp>
    </p:spTree>
    <p:extLst>
      <p:ext uri="{BB962C8B-B14F-4D97-AF65-F5344CB8AC3E}">
        <p14:creationId xmlns:p14="http://schemas.microsoft.com/office/powerpoint/2010/main" val="4193325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1" y="1"/>
            <a:ext cx="8316913" cy="957263"/>
          </a:xfrm>
        </p:spPr>
        <p:txBody>
          <a:bodyPr>
            <a:noAutofit/>
          </a:bodyPr>
          <a:lstStyle/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проекта </a:t>
            </a:r>
            <a:b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«Управление здоровьем»</a:t>
            </a:r>
          </a:p>
        </p:txBody>
      </p:sp>
      <p:pic>
        <p:nvPicPr>
          <p:cNvPr id="25601" name="Рисунок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708966" y="-1348252"/>
            <a:ext cx="4378535" cy="874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1196753"/>
            <a:ext cx="3096344" cy="274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9660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1" y="104861"/>
            <a:ext cx="8316913" cy="957263"/>
          </a:xfrm>
        </p:spPr>
        <p:txBody>
          <a:bodyPr>
            <a:noAutofit/>
          </a:bodyPr>
          <a:lstStyle/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«2Т» ТРЕБОВАНИЯ К СОДЕРЖАНИЮ</a:t>
            </a:r>
            <a:b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ОТКРЫТЫЙ  ДИАЛОГ С НАСЕЛЕНИЕМ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8373" y="1062124"/>
            <a:ext cx="3857812" cy="451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3159" y="2019387"/>
            <a:ext cx="2946640" cy="444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юля\КУРАТОР\КУРАТОРСТВО\7 поликлиника\обход 12.07.18\IMG_081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430512" y="4357916"/>
            <a:ext cx="2007313" cy="144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9E1BFFA-4FC6-4689-8821-B2812E960EC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10233"/>
            <a:ext cx="2472146" cy="1730502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936" y="860334"/>
            <a:ext cx="2909112" cy="410669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9588" y="1112168"/>
            <a:ext cx="2760453" cy="271232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73663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BD4948F-50EC-4028-BDF9-37C141D56ACA}"/>
              </a:ext>
            </a:extLst>
          </p:cNvPr>
          <p:cNvSpPr/>
          <p:nvPr/>
        </p:nvSpPr>
        <p:spPr>
          <a:xfrm>
            <a:off x="1397734" y="165636"/>
            <a:ext cx="82444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«2Т» ТРЕБОВАНИЯ К СОДЕРЖАНИЮ</a:t>
            </a:r>
            <a:b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5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210325342"/>
              </p:ext>
            </p:extLst>
          </p:nvPr>
        </p:nvGraphicFramePr>
        <p:xfrm>
          <a:off x="1275868" y="-315416"/>
          <a:ext cx="9572660" cy="6791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916660" y="5645691"/>
            <a:ext cx="1428760" cy="74435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2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Работодатели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5519938" y="5301208"/>
            <a:ext cx="183155" cy="28803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14" name="Стрелка: вниз 2">
            <a:extLst>
              <a:ext uri="{FF2B5EF4-FFF2-40B4-BE49-F238E27FC236}">
                <a16:creationId xmlns="" xmlns:a16="http://schemas.microsoft.com/office/drawing/2014/main" id="{C8375BCC-B529-447F-A908-7706E47156A4}"/>
              </a:ext>
            </a:extLst>
          </p:cNvPr>
          <p:cNvSpPr/>
          <p:nvPr/>
        </p:nvSpPr>
        <p:spPr bwMode="auto">
          <a:xfrm rot="19076713">
            <a:off x="4551884" y="2549546"/>
            <a:ext cx="409308" cy="756635"/>
          </a:xfrm>
          <a:prstGeom prst="downArrow">
            <a:avLst/>
          </a:prstGeom>
          <a:solidFill>
            <a:srgbClr val="92D050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809" tIns="60809" rIns="60809" bIns="60809" numCol="1" rtlCol="0" anchor="t" anchorCtr="0" compatLnSpc="1">
            <a:prstTxWarp prst="textNoShape">
              <a:avLst/>
            </a:prstTxWarp>
          </a:bodyPr>
          <a:lstStyle/>
          <a:p>
            <a:pPr marL="100561" indent="-100561" defTabSz="772302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Tx/>
              <a:buChar char="•"/>
            </a:pPr>
            <a:endParaRPr lang="ru-RU" sz="84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: вверх 3">
            <a:extLst>
              <a:ext uri="{FF2B5EF4-FFF2-40B4-BE49-F238E27FC236}">
                <a16:creationId xmlns="" xmlns:a16="http://schemas.microsoft.com/office/drawing/2014/main" id="{7899275F-8C9D-4F0A-AB8F-1AC6FBBF8699}"/>
              </a:ext>
            </a:extLst>
          </p:cNvPr>
          <p:cNvSpPr/>
          <p:nvPr/>
        </p:nvSpPr>
        <p:spPr bwMode="auto">
          <a:xfrm rot="11614863">
            <a:off x="6228743" y="2355475"/>
            <a:ext cx="319457" cy="663875"/>
          </a:xfrm>
          <a:prstGeom prst="upArrow">
            <a:avLst/>
          </a:prstGeom>
          <a:solidFill>
            <a:srgbClr val="92D050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809" tIns="60809" rIns="60809" bIns="60809" numCol="1" rtlCol="0" anchor="t" anchorCtr="0" compatLnSpc="1">
            <a:prstTxWarp prst="textNoShape">
              <a:avLst/>
            </a:prstTxWarp>
          </a:bodyPr>
          <a:lstStyle/>
          <a:p>
            <a:pPr marL="100561" indent="-100561" defTabSz="772302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Tx/>
              <a:buChar char="•"/>
            </a:pPr>
            <a:endParaRPr lang="ru-RU" sz="845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Стрелка: вниз 9">
            <a:extLst>
              <a:ext uri="{FF2B5EF4-FFF2-40B4-BE49-F238E27FC236}">
                <a16:creationId xmlns="" xmlns:a16="http://schemas.microsoft.com/office/drawing/2014/main" id="{70F675C9-7F80-4BC0-8B00-D2CAE895E510}"/>
              </a:ext>
            </a:extLst>
          </p:cNvPr>
          <p:cNvSpPr/>
          <p:nvPr/>
        </p:nvSpPr>
        <p:spPr bwMode="auto">
          <a:xfrm rot="3460517">
            <a:off x="6984202" y="2321997"/>
            <a:ext cx="409308" cy="1077455"/>
          </a:xfrm>
          <a:prstGeom prst="downArrow">
            <a:avLst/>
          </a:prstGeom>
          <a:solidFill>
            <a:srgbClr val="92D050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809" tIns="60809" rIns="60809" bIns="60809" numCol="1" rtlCol="0" anchor="t" anchorCtr="0" compatLnSpc="1">
            <a:prstTxWarp prst="textNoShape">
              <a:avLst/>
            </a:prstTxWarp>
          </a:bodyPr>
          <a:lstStyle/>
          <a:p>
            <a:pPr marL="100561" indent="-100561" defTabSz="772302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Tx/>
              <a:buChar char="•"/>
            </a:pPr>
            <a:endParaRPr lang="ru-RU" sz="845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Стрелка: влево 10">
            <a:extLst>
              <a:ext uri="{FF2B5EF4-FFF2-40B4-BE49-F238E27FC236}">
                <a16:creationId xmlns="" xmlns:a16="http://schemas.microsoft.com/office/drawing/2014/main" id="{8EC766F1-15ED-48D2-B649-1350A6B18BAC}"/>
              </a:ext>
            </a:extLst>
          </p:cNvPr>
          <p:cNvSpPr/>
          <p:nvPr/>
        </p:nvSpPr>
        <p:spPr bwMode="auto">
          <a:xfrm>
            <a:off x="6969900" y="4390541"/>
            <a:ext cx="1290402" cy="409308"/>
          </a:xfrm>
          <a:prstGeom prst="leftArrow">
            <a:avLst/>
          </a:prstGeom>
          <a:solidFill>
            <a:srgbClr val="92D050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809" tIns="60809" rIns="60809" bIns="60809" numCol="1" rtlCol="0" anchor="t" anchorCtr="0" compatLnSpc="1">
            <a:prstTxWarp prst="textNoShape">
              <a:avLst/>
            </a:prstTxWarp>
          </a:bodyPr>
          <a:lstStyle/>
          <a:p>
            <a:pPr marL="100561" indent="-100561" defTabSz="772302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Tx/>
              <a:buChar char="•"/>
            </a:pPr>
            <a:endParaRPr lang="ru-RU" sz="845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Стрелка: вверх 12">
            <a:extLst>
              <a:ext uri="{FF2B5EF4-FFF2-40B4-BE49-F238E27FC236}">
                <a16:creationId xmlns="" xmlns:a16="http://schemas.microsoft.com/office/drawing/2014/main" id="{BF611B2D-E1E4-42FA-A817-D508F150E539}"/>
              </a:ext>
            </a:extLst>
          </p:cNvPr>
          <p:cNvSpPr/>
          <p:nvPr/>
        </p:nvSpPr>
        <p:spPr bwMode="auto">
          <a:xfrm rot="18847692">
            <a:off x="6811817" y="4812382"/>
            <a:ext cx="409308" cy="1211630"/>
          </a:xfrm>
          <a:prstGeom prst="upArrow">
            <a:avLst/>
          </a:prstGeom>
          <a:solidFill>
            <a:srgbClr val="92D050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809" tIns="60809" rIns="60809" bIns="60809" numCol="1" rtlCol="0" anchor="t" anchorCtr="0" compatLnSpc="1">
            <a:prstTxWarp prst="textNoShape">
              <a:avLst/>
            </a:prstTxWarp>
          </a:bodyPr>
          <a:lstStyle/>
          <a:p>
            <a:pPr marL="100561" indent="-100561" defTabSz="772302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Tx/>
              <a:buChar char="•"/>
            </a:pPr>
            <a:endParaRPr lang="ru-RU" sz="845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Стрелка: вверх 13">
            <a:extLst>
              <a:ext uri="{FF2B5EF4-FFF2-40B4-BE49-F238E27FC236}">
                <a16:creationId xmlns="" xmlns:a16="http://schemas.microsoft.com/office/drawing/2014/main" id="{22268014-32C6-4F82-8B98-237ABAD5EBFB}"/>
              </a:ext>
            </a:extLst>
          </p:cNvPr>
          <p:cNvSpPr/>
          <p:nvPr/>
        </p:nvSpPr>
        <p:spPr bwMode="auto">
          <a:xfrm>
            <a:off x="5752870" y="5273513"/>
            <a:ext cx="183155" cy="288032"/>
          </a:xfrm>
          <a:prstGeom prst="upArrow">
            <a:avLst/>
          </a:prstGeom>
          <a:solidFill>
            <a:srgbClr val="92D050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809" tIns="60809" rIns="60809" bIns="60809" numCol="1" rtlCol="0" anchor="t" anchorCtr="0" compatLnSpc="1">
            <a:prstTxWarp prst="textNoShape">
              <a:avLst/>
            </a:prstTxWarp>
          </a:bodyPr>
          <a:lstStyle/>
          <a:p>
            <a:pPr marL="100561" indent="-100561" defTabSz="772302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Tx/>
              <a:buChar char="•"/>
            </a:pPr>
            <a:endParaRPr lang="ru-RU" sz="845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Стрелка: вниз 14">
            <a:extLst>
              <a:ext uri="{FF2B5EF4-FFF2-40B4-BE49-F238E27FC236}">
                <a16:creationId xmlns="" xmlns:a16="http://schemas.microsoft.com/office/drawing/2014/main" id="{C16A4FE1-B15C-4D7D-969F-A3252AF46F14}"/>
              </a:ext>
            </a:extLst>
          </p:cNvPr>
          <p:cNvSpPr/>
          <p:nvPr/>
        </p:nvSpPr>
        <p:spPr bwMode="auto">
          <a:xfrm rot="14441348">
            <a:off x="4237313" y="4801004"/>
            <a:ext cx="409308" cy="1288689"/>
          </a:xfrm>
          <a:prstGeom prst="downArrow">
            <a:avLst/>
          </a:prstGeom>
          <a:solidFill>
            <a:srgbClr val="92D050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809" tIns="60809" rIns="60809" bIns="60809" numCol="1" rtlCol="0" anchor="t" anchorCtr="0" compatLnSpc="1">
            <a:prstTxWarp prst="textNoShape">
              <a:avLst/>
            </a:prstTxWarp>
          </a:bodyPr>
          <a:lstStyle/>
          <a:p>
            <a:pPr marL="100561" indent="-100561" defTabSz="772302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Tx/>
              <a:buChar char="•"/>
            </a:pPr>
            <a:endParaRPr lang="ru-RU" sz="845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Стрелка: вправо 15">
            <a:extLst>
              <a:ext uri="{FF2B5EF4-FFF2-40B4-BE49-F238E27FC236}">
                <a16:creationId xmlns="" xmlns:a16="http://schemas.microsoft.com/office/drawing/2014/main" id="{97EFE45E-9BC2-4B3C-9533-633F360CC3FC}"/>
              </a:ext>
            </a:extLst>
          </p:cNvPr>
          <p:cNvSpPr/>
          <p:nvPr/>
        </p:nvSpPr>
        <p:spPr bwMode="auto">
          <a:xfrm>
            <a:off x="3779926" y="3512150"/>
            <a:ext cx="826339" cy="40930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60809" tIns="60809" rIns="60809" bIns="60809" numCol="1" rtlCol="0" anchor="t" anchorCtr="0" compatLnSpc="1">
            <a:prstTxWarp prst="textNoShape">
              <a:avLst/>
            </a:prstTxWarp>
          </a:bodyPr>
          <a:lstStyle/>
          <a:p>
            <a:pPr marL="100561" indent="-100561" defTabSz="772302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Tx/>
              <a:buChar char="•"/>
            </a:pPr>
            <a:endParaRPr lang="ru-RU" sz="845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015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5835" y="1974667"/>
            <a:ext cx="3701171" cy="2044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BD4948F-50EC-4028-BDF9-37C141D56ACA}"/>
              </a:ext>
            </a:extLst>
          </p:cNvPr>
          <p:cNvSpPr/>
          <p:nvPr/>
        </p:nvSpPr>
        <p:spPr>
          <a:xfrm>
            <a:off x="1504033" y="128495"/>
            <a:ext cx="82444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«2Т» ТРЕБОВАНИЯ К СОДЕРЖАНИЮ</a:t>
            </a:r>
            <a:b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5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113" y="1196752"/>
            <a:ext cx="2317364" cy="31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8591" y="3429001"/>
            <a:ext cx="3528392" cy="235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834" y="4869160"/>
            <a:ext cx="2555776" cy="170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121" y="4437113"/>
            <a:ext cx="3370357" cy="2246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7" y="1057498"/>
            <a:ext cx="3024337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9998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360" y="1445162"/>
            <a:ext cx="1317833" cy="126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6260" y="1004496"/>
            <a:ext cx="2510378" cy="28025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37044" y="1075200"/>
            <a:ext cx="2510378" cy="27010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8200" y="3807042"/>
            <a:ext cx="2568439" cy="30509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людишки.png"/>
          <p:cNvPicPr>
            <a:picLocks noChangeAspect="1"/>
          </p:cNvPicPr>
          <p:nvPr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9965" y="5971811"/>
            <a:ext cx="6624228" cy="59836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7" name="Группа 6"/>
          <p:cNvGrpSpPr/>
          <p:nvPr/>
        </p:nvGrpSpPr>
        <p:grpSpPr>
          <a:xfrm>
            <a:off x="6386648" y="4825046"/>
            <a:ext cx="2706955" cy="1008112"/>
            <a:chOff x="6888088" y="4293096"/>
            <a:chExt cx="3609273" cy="1344150"/>
          </a:xfrm>
        </p:grpSpPr>
        <p:sp>
          <p:nvSpPr>
            <p:cNvPr id="15" name="TextBox 14"/>
            <p:cNvSpPr txBox="1"/>
            <p:nvPr/>
          </p:nvSpPr>
          <p:spPr>
            <a:xfrm>
              <a:off x="6888088" y="4293096"/>
              <a:ext cx="1730307" cy="363220"/>
            </a:xfrm>
            <a:prstGeom prst="roundRect">
              <a:avLst/>
            </a:prstGeom>
            <a:solidFill>
              <a:schemeClr val="accent5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РЕПОРТАЖИ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60163" y="4793972"/>
              <a:ext cx="2000905" cy="363220"/>
            </a:xfrm>
            <a:prstGeom prst="roundRect">
              <a:avLst/>
            </a:prstGeom>
            <a:solidFill>
              <a:schemeClr val="accent5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ПУБЛИКАЦИИИ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4312" y="5274026"/>
              <a:ext cx="1593049" cy="363220"/>
            </a:xfrm>
            <a:prstGeom prst="roundRect">
              <a:avLst/>
            </a:prstGeom>
            <a:solidFill>
              <a:schemeClr val="accent5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ИНТЕРВЬЮ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992" y="3396339"/>
            <a:ext cx="2265746" cy="2365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414" y="1169351"/>
            <a:ext cx="2489851" cy="2016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4192" y="2888836"/>
            <a:ext cx="2386504" cy="2127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BD4948F-50EC-4028-BDF9-37C141D56ACA}"/>
              </a:ext>
            </a:extLst>
          </p:cNvPr>
          <p:cNvSpPr/>
          <p:nvPr/>
        </p:nvSpPr>
        <p:spPr>
          <a:xfrm>
            <a:off x="1524001" y="161318"/>
            <a:ext cx="82444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«2Т» ТРЕБОВАНИЯ К СОДЕРЖАНИЮ </a:t>
            </a:r>
          </a:p>
          <a:p>
            <a:pPr algn="ctr"/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ИДЕОЛОГИЯ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433162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950" y="1457325"/>
            <a:ext cx="9144000" cy="43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>
            <a:extLst/>
          </p:cNvPr>
          <p:cNvSpPr txBox="1">
            <a:spLocks/>
          </p:cNvSpPr>
          <p:nvPr/>
        </p:nvSpPr>
        <p:spPr>
          <a:xfrm>
            <a:off x="2135245" y="116632"/>
            <a:ext cx="6679406" cy="86970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«2Т» ТРЕБОВАНИЯ К СОДЕРЖАНИЮ  стратегические сессии</a:t>
            </a:r>
          </a:p>
        </p:txBody>
      </p:sp>
      <p:pic>
        <p:nvPicPr>
          <p:cNvPr id="23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4512" y="1430778"/>
            <a:ext cx="9144000" cy="434969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4" name="Picture 2" descr="C:\Users\винт\Desktop\Стратсессия 19.05 фото\IMG_635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132" y="4235055"/>
            <a:ext cx="2363391" cy="154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винт\Desktop\Стратсессия 19.05 фото\IMG_638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3961" y="3561160"/>
            <a:ext cx="3667125" cy="200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4901" y="1432322"/>
            <a:ext cx="1856185" cy="151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495" y="1531145"/>
            <a:ext cx="3490913" cy="213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3909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2400">
                <a:solidFill>
                  <a:schemeClr val="tx2"/>
                </a:solidFill>
                <a:latin typeface="Cambria" panose="02040503050406030204" pitchFamily="18" charset="0"/>
              </a:defRPr>
            </a:lvl1pPr>
            <a:lvl2pPr marL="557213" indent="-214313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100">
                <a:solidFill>
                  <a:schemeClr val="tx2"/>
                </a:solidFill>
                <a:latin typeface="Cambria" panose="02040503050406030204" pitchFamily="18" charset="0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1800">
                <a:solidFill>
                  <a:schemeClr val="tx2"/>
                </a:solidFill>
                <a:latin typeface="Cambria" panose="02040503050406030204" pitchFamily="18" charset="0"/>
              </a:defRPr>
            </a:lvl3pPr>
            <a:lvl4pPr marL="1200150" indent="-1714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1500">
                <a:solidFill>
                  <a:schemeClr val="tx2"/>
                </a:solidFill>
                <a:latin typeface="Cambria" panose="02040503050406030204" pitchFamily="18" charset="0"/>
              </a:defRPr>
            </a:lvl4pPr>
            <a:lvl5pPr marL="1543050" indent="-17145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500">
                <a:solidFill>
                  <a:schemeClr val="tx2"/>
                </a:solidFill>
                <a:latin typeface="Cambria" panose="02040503050406030204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500">
                <a:solidFill>
                  <a:schemeClr val="tx2"/>
                </a:solidFill>
                <a:latin typeface="Cambria" panose="02040503050406030204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500">
                <a:solidFill>
                  <a:schemeClr val="tx2"/>
                </a:solidFill>
                <a:latin typeface="Cambria" panose="02040503050406030204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500">
                <a:solidFill>
                  <a:schemeClr val="tx2"/>
                </a:solidFill>
                <a:latin typeface="Cambria" panose="02040503050406030204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500">
                <a:solidFill>
                  <a:schemeClr val="tx2"/>
                </a:solidFill>
                <a:latin typeface="Cambria" panose="020405030504060302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DA6EEAD-ED8C-4CB4-95AB-D73A7FD408AA}" type="slidenum">
              <a:rPr lang="ru-RU" altLang="ru-RU" sz="1050">
                <a:solidFill>
                  <a:schemeClr val="bg1"/>
                </a:solidFill>
                <a:latin typeface="Franklin Gothic Book" panose="020B0503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ru-RU" altLang="ru-RU" sz="105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344" y="1052736"/>
            <a:ext cx="3211513" cy="180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344" y="2899569"/>
            <a:ext cx="3211513" cy="171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D:\Мои документы(2)\Desktop\18.08.2018\ДА\IMG_618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1036" y="4650731"/>
            <a:ext cx="3188820" cy="2125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/>
          </p:cNvPr>
          <p:cNvSpPr txBox="1">
            <a:spLocks/>
          </p:cNvSpPr>
          <p:nvPr/>
        </p:nvSpPr>
        <p:spPr>
          <a:xfrm>
            <a:off x="2135245" y="116632"/>
            <a:ext cx="6679406" cy="86970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«2Т» ТРЕБОВАНИЯ К СОДЕРЖАНИЮ  стратегические сессии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5015880" y="1163187"/>
            <a:ext cx="5594776" cy="56134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2563" algn="just">
              <a:buNone/>
              <a:defRPr/>
            </a:pPr>
            <a:r>
              <a:rPr lang="ru-RU" sz="1350" i="1" dirty="0">
                <a:solidFill>
                  <a:schemeClr val="tx2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Я, семейный врач, носитель высоких морально-этических норм, обладающий профессиональными навыками и коммуникативными компетенциями, оказываю персональную, непрерывную, социально-ориентированную первичную медико-санитарную помощь Вам и членам Вашей семьи.</a:t>
            </a:r>
          </a:p>
          <a:p>
            <a:pPr marL="0" indent="182563" algn="just">
              <a:buNone/>
              <a:defRPr/>
            </a:pPr>
            <a:r>
              <a:rPr lang="ru-RU" sz="1350" i="1" dirty="0">
                <a:solidFill>
                  <a:schemeClr val="tx2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Вся моя деятельность посвящена борьбе за здоровую долголетнюю творчески наполненную жизнь каждого из Вас, помогающую Вам достигать своих целей.</a:t>
            </a:r>
          </a:p>
          <a:p>
            <a:pPr marL="0" indent="182563" algn="just">
              <a:buNone/>
              <a:defRPr/>
            </a:pPr>
            <a:r>
              <a:rPr lang="ru-RU" sz="1350" i="1" dirty="0">
                <a:solidFill>
                  <a:schemeClr val="tx2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Именно с меня начинается контакт с системой здравоохранения, где  я Ваш гид, советчик и адвокат, защищающий Ваши интересы.</a:t>
            </a:r>
          </a:p>
          <a:p>
            <a:pPr marL="0" indent="182563" algn="just">
              <a:buNone/>
              <a:defRPr/>
            </a:pPr>
            <a:r>
              <a:rPr lang="ru-RU" sz="1350" i="1" dirty="0">
                <a:solidFill>
                  <a:schemeClr val="tx2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Я организую эффективное сотрудничество со всеми специалистами, максимально экономя Ваши временные и материальные ресурсы. Зная Ваши особенности, сформированные на протяжении длительного наблюдения, я имею уникальную возможность заниматься профилактикой при каждой встрече с Вами. </a:t>
            </a:r>
          </a:p>
          <a:p>
            <a:pPr marL="0" indent="182563" algn="just">
              <a:buNone/>
              <a:defRPr/>
            </a:pPr>
            <a:r>
              <a:rPr lang="ru-RU" sz="1350" i="1" dirty="0">
                <a:solidFill>
                  <a:schemeClr val="tx2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Я всегда рядом, начиная от формирования молодой семьи до кризисных этапов, связанных с проблемами детей и ухода близких из жизни. </a:t>
            </a:r>
          </a:p>
          <a:p>
            <a:pPr marL="0" indent="182563" algn="just">
              <a:buNone/>
              <a:defRPr/>
            </a:pPr>
            <a:r>
              <a:rPr lang="ru-RU" sz="1350" i="1" dirty="0">
                <a:solidFill>
                  <a:schemeClr val="tx2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Я беру на себя ответственность за принятие решений по каждой проблеме, с которой Вы ко мне обращаетесь.  </a:t>
            </a:r>
          </a:p>
          <a:p>
            <a:pPr marL="0" indent="182563" algn="just">
              <a:buNone/>
              <a:defRPr/>
            </a:pPr>
            <a:r>
              <a:rPr lang="ru-RU" sz="1350" i="1" dirty="0">
                <a:solidFill>
                  <a:schemeClr val="tx2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Наши партнерские доверительные отношения – залог Вашего здорового долголетия!</a:t>
            </a:r>
          </a:p>
        </p:txBody>
      </p:sp>
    </p:spTree>
    <p:extLst>
      <p:ext uri="{BB962C8B-B14F-4D97-AF65-F5344CB8AC3E}">
        <p14:creationId xmlns:p14="http://schemas.microsoft.com/office/powerpoint/2010/main" val="1544316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081EC-9CDA-47FF-A894-BB1A6520F922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912" y="908720"/>
            <a:ext cx="4022564" cy="26642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44589" y="835778"/>
            <a:ext cx="4132693" cy="273723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488" y="4077072"/>
            <a:ext cx="4283968" cy="28374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798" y="4248144"/>
            <a:ext cx="3981715" cy="26372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Заголовок 1">
            <a:extLst/>
          </p:cNvPr>
          <p:cNvSpPr txBox="1">
            <a:spLocks/>
          </p:cNvSpPr>
          <p:nvPr/>
        </p:nvSpPr>
        <p:spPr>
          <a:xfrm>
            <a:off x="2431753" y="297949"/>
            <a:ext cx="6679406" cy="93516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«2Т» ТРЕБОВАНИЯ К СОДЕРЖАНИЮ</a:t>
            </a:r>
          </a:p>
          <a:p>
            <a:pPr algn="ctr"/>
            <a:r>
              <a:rPr lang="ru-RU" sz="2500" b="1" cap="all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Мобильные школы здоровья</a:t>
            </a:r>
            <a:endParaRPr lang="ru-RU" sz="2500" dirty="0">
              <a:latin typeface="+mj-lt"/>
            </a:endParaRPr>
          </a:p>
          <a:p>
            <a:pPr algn="ctr">
              <a:defRPr/>
            </a:pPr>
            <a:endParaRPr lang="ru-RU" sz="25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Picture 4" descr="G:\презентация глава декабрь 2018 упр здоровьем\мед класс\DSC_065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784" y="2489376"/>
            <a:ext cx="3816424" cy="252774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0081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 rot="16200000">
            <a:off x="-512517" y="3293013"/>
            <a:ext cx="5760642" cy="1080121"/>
          </a:xfrm>
          <a:prstGeom prst="roundRect">
            <a:avLst/>
          </a:prstGeom>
          <a:solidFill>
            <a:srgbClr val="FABC3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Ключевые показатели эффективности  работы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врачей общей практики (семейных врачей)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72839" y="1374188"/>
            <a:ext cx="879681" cy="793650"/>
            <a:chOff x="9120336" y="1175468"/>
            <a:chExt cx="2869875" cy="2869876"/>
          </a:xfrm>
        </p:grpSpPr>
        <p:pic>
          <p:nvPicPr>
            <p:cNvPr id="9" name="Picture 4" descr="https://www.shareicon.net/data/2015/09/14/101209_graph_512x512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0336" y="1175468"/>
              <a:ext cx="2869875" cy="286987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0344472" y="2016807"/>
              <a:ext cx="288032" cy="404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dirty="0">
                  <a:solidFill>
                    <a:schemeClr val="accent6">
                      <a:lumMod val="75000"/>
                    </a:schemeClr>
                  </a:solidFill>
                </a:rPr>
                <a:t>₽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0D034752-D86D-48D5-9B5E-BCC9921FD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1833" y="5733257"/>
            <a:ext cx="1059347" cy="101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2"/>
          <p:cNvSpPr txBox="1">
            <a:spLocks/>
          </p:cNvSpPr>
          <p:nvPr/>
        </p:nvSpPr>
        <p:spPr>
          <a:xfrm>
            <a:off x="10144944" y="6533728"/>
            <a:ext cx="675456" cy="32918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1839DF8-02BB-4810-889D-01700B3A6C07}" type="slidenum">
              <a:rPr lang="ru-RU">
                <a:solidFill>
                  <a:srgbClr val="2DA2BF">
                    <a:shade val="75000"/>
                  </a:srgbClr>
                </a:solidFill>
              </a:rPr>
              <a:pPr>
                <a:defRPr/>
              </a:pPr>
              <a:t>37</a:t>
            </a:fld>
            <a:endParaRPr lang="ru-RU" dirty="0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67636" y="164544"/>
            <a:ext cx="80160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 charset="0"/>
                <a:cs typeface="Times New Roman" pitchFamily="18" charset="0"/>
              </a:rPr>
              <a:t>«3Т»   ТРЕБОВАНИЯ  К  РЕЗУЛЬТАТУ </a:t>
            </a:r>
          </a:p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 charset="0"/>
                <a:cs typeface="Times New Roman" pitchFamily="18" charset="0"/>
              </a:rPr>
              <a:t>КАДРЫ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9737" y="1020551"/>
            <a:ext cx="4929161" cy="581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043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15657" y="1268761"/>
            <a:ext cx="8316913" cy="957263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Исполнение указа Президента Российской Федерации </a:t>
            </a:r>
            <a:b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</a:b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от 7 мая 2012 года № 597 «О мероприятиях по реализации государственной социальной политики» 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582630"/>
              </p:ext>
            </p:extLst>
          </p:nvPr>
        </p:nvGraphicFramePr>
        <p:xfrm>
          <a:off x="1685054" y="2492896"/>
          <a:ext cx="8778118" cy="367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6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86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116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8261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05615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№ п/п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Наименование показателя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Уровень среднемесячной заработной платы </a:t>
                      </a:r>
                    </a:p>
                    <a:p>
                      <a:pPr algn="ctr"/>
                      <a:r>
                        <a:rPr lang="ru-RU" sz="1800" dirty="0"/>
                        <a:t>за</a:t>
                      </a:r>
                      <a:r>
                        <a:rPr lang="ru-RU" sz="1800" baseline="0" dirty="0"/>
                        <a:t> счет всех источников </a:t>
                      </a:r>
                    </a:p>
                    <a:p>
                      <a:pPr algn="ctr"/>
                      <a:r>
                        <a:rPr lang="ru-RU" sz="1800" baseline="0" dirty="0"/>
                        <a:t>за  </a:t>
                      </a:r>
                      <a:r>
                        <a:rPr lang="ru-RU" sz="1800" baseline="0" dirty="0" smtClean="0"/>
                        <a:t>2018 </a:t>
                      </a:r>
                      <a:r>
                        <a:rPr lang="ru-RU" sz="1800" baseline="0" dirty="0"/>
                        <a:t>год ( к средней по региону)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333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kern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Общая практика</a:t>
                      </a:r>
                      <a:endParaRPr lang="ru-RU" sz="2000" b="0" i="0" kern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0" baseline="0" dirty="0" smtClean="0"/>
                        <a:t>Узкие специалисты</a:t>
                      </a:r>
                      <a:endParaRPr lang="ru-RU" sz="2000" b="0" i="0" kern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46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</a:t>
                      </a:r>
                      <a:endParaRPr kumimoji="0" lang="ru-RU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Средняя заработная плата врачей</a:t>
                      </a:r>
                      <a:endParaRPr kumimoji="0" lang="ru-RU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0" baseline="0" dirty="0" smtClean="0"/>
                        <a:t>56 076 рублей</a:t>
                      </a:r>
                      <a:endParaRPr lang="ru-RU" sz="2000" b="0" i="0" kern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0" baseline="0" dirty="0" smtClean="0">
                          <a:effectLst/>
                        </a:rPr>
                        <a:t>46 874 рублей</a:t>
                      </a:r>
                      <a:endParaRPr lang="ru-RU" sz="2000" b="0" i="0" kern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628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</a:t>
                      </a:r>
                      <a:endParaRPr kumimoji="0" lang="ru-RU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0" spc="-25" dirty="0">
                          <a:effectLst/>
                        </a:rPr>
                        <a:t>Средняя заработная плата среднего медицинского (фармацевтического) персонала</a:t>
                      </a:r>
                      <a:endParaRPr kumimoji="0" lang="ru-RU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29 163 рубля</a:t>
                      </a:r>
                      <a:endParaRPr lang="ru-RU" sz="2000" kern="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kern="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24 882 рубля</a:t>
                      </a:r>
                      <a:endParaRPr lang="ru-RU" sz="2000" kern="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19509" y="358687"/>
            <a:ext cx="8016082" cy="48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«3Т»   ТРЕБОВАНИЯ  К  РЕЗУЛЬТАТУ</a:t>
            </a:r>
          </a:p>
        </p:txBody>
      </p:sp>
    </p:spTree>
    <p:extLst>
      <p:ext uri="{BB962C8B-B14F-4D97-AF65-F5344CB8AC3E}">
        <p14:creationId xmlns:p14="http://schemas.microsoft.com/office/powerpoint/2010/main" val="756831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A5A64F-8C96-435A-BA73-4C90F901FA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38971" y="906741"/>
            <a:ext cx="8316913" cy="957263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Кураторство и ОРГАНИЗАЦИЯ  СВОДНОГО МОНИТОРИНГА  </a:t>
            </a:r>
            <a:b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РЕАЛИЗАЦИИ  ПРОЕКТА ПО ТРЕМ ГРУППАМ ТРЕБОВАНИЙ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0" y="1864004"/>
            <a:ext cx="6574970" cy="444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2148" y="1864004"/>
            <a:ext cx="6046822" cy="429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0913" y="1864005"/>
            <a:ext cx="7142328" cy="444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 bwMode="auto">
          <a:xfrm>
            <a:off x="7258853" y="3460172"/>
            <a:ext cx="3464389" cy="270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19509" y="358687"/>
            <a:ext cx="8016082" cy="48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«3Т»   ТРЕБОВАНИЯ  К  РЕЗУЛЬТАТУ</a:t>
            </a:r>
          </a:p>
        </p:txBody>
      </p:sp>
    </p:spTree>
    <p:extLst>
      <p:ext uri="{BB962C8B-B14F-4D97-AF65-F5344CB8AC3E}">
        <p14:creationId xmlns:p14="http://schemas.microsoft.com/office/powerpoint/2010/main" val="3805862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25588" y="115277"/>
            <a:ext cx="7956376" cy="957263"/>
          </a:xfrm>
        </p:spPr>
        <p:txBody>
          <a:bodyPr>
            <a:normAutofit/>
          </a:bodyPr>
          <a:lstStyle/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«УПРАВЛЕНИЕ ЗДОРОВЬЕМ»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2304" y="2700873"/>
            <a:ext cx="1674186" cy="160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0"/>
          <p:cNvGrpSpPr/>
          <p:nvPr/>
        </p:nvGrpSpPr>
        <p:grpSpPr>
          <a:xfrm>
            <a:off x="1653232" y="1124745"/>
            <a:ext cx="9051281" cy="1677047"/>
            <a:chOff x="1343472" y="908720"/>
            <a:chExt cx="9681012" cy="1418174"/>
          </a:xfrm>
        </p:grpSpPr>
        <p:sp>
          <p:nvSpPr>
            <p:cNvPr id="12" name="TextBox 11"/>
            <p:cNvSpPr txBox="1"/>
            <p:nvPr/>
          </p:nvSpPr>
          <p:spPr>
            <a:xfrm>
              <a:off x="2952283" y="1178751"/>
              <a:ext cx="8072201" cy="624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2100" kern="0" dirty="0">
                  <a:solidFill>
                    <a:srgbClr val="599FB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Tahoma" panose="020B0604030504040204" pitchFamily="34" charset="0"/>
                  <a:cs typeface="Times New Roman" pitchFamily="18" charset="0"/>
                </a:rPr>
                <a:t>СТРАТЕГИЧЕСКАЯ ЦЕЛЬ: </a:t>
              </a:r>
              <a:r>
                <a:rPr lang="ru-RU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Tahoma" panose="020B0604030504040204" pitchFamily="34" charset="0"/>
                  <a:cs typeface="Times New Roman" pitchFamily="18" charset="0"/>
                </a:rPr>
                <a:t>увеличение средней продолжительности </a:t>
              </a:r>
              <a:r>
                <a:rPr lang="ru-RU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Tahoma" panose="020B0604030504040204" pitchFamily="34" charset="0"/>
                  <a:cs typeface="Times New Roman" pitchFamily="18" charset="0"/>
                </a:rPr>
                <a:t>жизни </a:t>
              </a:r>
              <a:r>
                <a:rPr lang="ru-RU" sz="2100" kern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Tahoma" panose="020B0604030504040204" pitchFamily="34" charset="0"/>
                  <a:cs typeface="Times New Roman" pitchFamily="18" charset="0"/>
                </a:rPr>
                <a:t>не менее</a:t>
              </a:r>
              <a:r>
                <a:rPr lang="ru-RU" sz="2100" b="1" kern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Tahoma" panose="020B0604030504040204" pitchFamily="34" charset="0"/>
                  <a:cs typeface="Times New Roman" pitchFamily="18" charset="0"/>
                </a:rPr>
                <a:t>  74  </a:t>
              </a:r>
              <a:r>
                <a:rPr lang="ru-RU" sz="21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Tahoma" panose="020B0604030504040204" pitchFamily="34" charset="0"/>
                  <a:cs typeface="Times New Roman" pitchFamily="18" charset="0"/>
                </a:rPr>
                <a:t>лет </a:t>
              </a:r>
              <a:r>
                <a:rPr lang="ru-RU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Tahoma" panose="020B0604030504040204" pitchFamily="34" charset="0"/>
                  <a:cs typeface="Times New Roman" pitchFamily="18" charset="0"/>
                </a:rPr>
                <a:t>к 2020 году</a:t>
              </a:r>
            </a:p>
          </p:txBody>
        </p:sp>
        <p:pic>
          <p:nvPicPr>
            <p:cNvPr id="1031" name="Picture 7" descr="Похожее изображение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472" y="908720"/>
              <a:ext cx="1772718" cy="1418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1703513" y="2533520"/>
            <a:ext cx="9221963" cy="1840583"/>
            <a:chOff x="1436702" y="2782343"/>
            <a:chExt cx="9488845" cy="1343589"/>
          </a:xfrm>
        </p:grpSpPr>
        <p:sp>
          <p:nvSpPr>
            <p:cNvPr id="25" name="TextBox 24"/>
            <p:cNvSpPr txBox="1"/>
            <p:nvPr/>
          </p:nvSpPr>
          <p:spPr>
            <a:xfrm>
              <a:off x="2957366" y="2850912"/>
              <a:ext cx="7968181" cy="1011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2100" kern="0" dirty="0">
                  <a:solidFill>
                    <a:srgbClr val="91A96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Tahoma" panose="020B0604030504040204" pitchFamily="34" charset="0"/>
                  <a:cs typeface="Times New Roman" pitchFamily="18" charset="0"/>
                </a:rPr>
                <a:t>ТАКТИЧЕСКАЯ ЦЕЛЬ: </a:t>
              </a:r>
              <a:r>
                <a:rPr lang="ru-RU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Tahoma" panose="020B0604030504040204" pitchFamily="34" charset="0"/>
                  <a:cs typeface="Times New Roman" pitchFamily="18" charset="0"/>
                </a:rPr>
                <a:t>смена парадигмы </a:t>
              </a:r>
            </a:p>
            <a:p>
              <a:pPr>
                <a:defRPr/>
              </a:pPr>
              <a:r>
                <a:rPr lang="ru-RU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Tahoma" panose="020B0604030504040204" pitchFamily="34" charset="0"/>
                  <a:cs typeface="Times New Roman" pitchFamily="18" charset="0"/>
                </a:rPr>
                <a:t>работы специалистов первичного звена:</a:t>
              </a:r>
            </a:p>
            <a:p>
              <a:pPr>
                <a:defRPr/>
              </a:pPr>
              <a:r>
                <a:rPr lang="ru-RU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Tahoma" panose="020B0604030504040204" pitchFamily="34" charset="0"/>
                  <a:cs typeface="Times New Roman" pitchFamily="18" charset="0"/>
                </a:rPr>
                <a:t>«от лечения обострений к их </a:t>
              </a:r>
            </a:p>
            <a:p>
              <a:pPr>
                <a:defRPr/>
              </a:pPr>
              <a:r>
                <a:rPr lang="ru-RU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Tahoma" panose="020B0604030504040204" pitchFamily="34" charset="0"/>
                  <a:cs typeface="Times New Roman" pitchFamily="18" charset="0"/>
                </a:rPr>
                <a:t>предупреждению»</a:t>
              </a:r>
            </a:p>
          </p:txBody>
        </p:sp>
        <p:pic>
          <p:nvPicPr>
            <p:cNvPr id="38" name="Picture 7" descr="Похожее изображение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702" y="2782343"/>
              <a:ext cx="1679487" cy="1343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1703513" y="3967253"/>
            <a:ext cx="9051281" cy="1704318"/>
            <a:chOff x="1343472" y="908720"/>
            <a:chExt cx="9681012" cy="1441235"/>
          </a:xfrm>
        </p:grpSpPr>
        <p:sp>
          <p:nvSpPr>
            <p:cNvPr id="14" name="TextBox 13"/>
            <p:cNvSpPr txBox="1"/>
            <p:nvPr/>
          </p:nvSpPr>
          <p:spPr>
            <a:xfrm>
              <a:off x="2952283" y="1178751"/>
              <a:ext cx="8072201" cy="1171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2100" kern="0" dirty="0">
                  <a:solidFill>
                    <a:srgbClr val="599FB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Tahoma" panose="020B0604030504040204" pitchFamily="34" charset="0"/>
                  <a:cs typeface="Times New Roman" pitchFamily="18" charset="0"/>
                </a:rPr>
                <a:t>СПОСОБ ДОСТИЖЕНИЯ: </a:t>
              </a:r>
              <a:r>
                <a:rPr lang="ru-RU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Tahoma" panose="020B0604030504040204" pitchFamily="34" charset="0"/>
                  <a:cs typeface="Times New Roman" pitchFamily="18" charset="0"/>
                </a:rPr>
                <a:t>совершенствование системы первичного звена здравоохранения области и </a:t>
              </a:r>
              <a:r>
                <a:rPr lang="ru-RU" sz="21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Tahoma" panose="020B0604030504040204" pitchFamily="34" charset="0"/>
                  <a:cs typeface="Times New Roman" pitchFamily="18" charset="0"/>
                </a:rPr>
                <a:t>институтизация</a:t>
              </a:r>
              <a:r>
                <a:rPr lang="ru-RU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Tahoma" panose="020B0604030504040204" pitchFamily="34" charset="0"/>
                  <a:cs typeface="Times New Roman" pitchFamily="18" charset="0"/>
                </a:rPr>
                <a:t> персональной ответственности граждан  за сохранение здоровья</a:t>
              </a:r>
            </a:p>
          </p:txBody>
        </p:sp>
        <p:pic>
          <p:nvPicPr>
            <p:cNvPr id="15" name="Picture 7" descr="Похожее изображение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472" y="908720"/>
              <a:ext cx="1772718" cy="1418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9647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19509" y="358687"/>
            <a:ext cx="8016082" cy="48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«3Т»   ТРЕБОВАНИЯ  К  РЕЗУЛЬТАТУ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1412776"/>
            <a:ext cx="8316416" cy="444246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849509" y="1052736"/>
            <a:ext cx="7848872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Региональный центр Семейной медицины</a:t>
            </a:r>
          </a:p>
        </p:txBody>
      </p:sp>
    </p:spTree>
    <p:extLst>
      <p:ext uri="{BB962C8B-B14F-4D97-AF65-F5344CB8AC3E}">
        <p14:creationId xmlns:p14="http://schemas.microsoft.com/office/powerpoint/2010/main" val="2382641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HOME-PC\Desktop\15.04.19\Новая папка\IMG_20181212_150128.jpg"/>
          <p:cNvPicPr>
            <a:picLocks noChangeAspect="1" noChangeArrowheads="1"/>
          </p:cNvPicPr>
          <p:nvPr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662" y="2123112"/>
            <a:ext cx="3214710" cy="212300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7" name="Text Box 3">
            <a:extLst>
              <a:ext uri="{FF2B5EF4-FFF2-40B4-BE49-F238E27FC236}">
                <a16:creationId xmlns="" xmlns:a16="http://schemas.microsoft.com/office/drawing/2014/main" id="{416E06B5-B3F5-474D-A747-19FD679DE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976" y="3408995"/>
            <a:ext cx="2857520" cy="714380"/>
          </a:xfrm>
          <a:prstGeom prst="rect">
            <a:avLst/>
          </a:prstGeom>
          <a:solidFill>
            <a:schemeClr val="accent5">
              <a:lumMod val="60000"/>
              <a:lumOff val="40000"/>
              <a:alpha val="85000"/>
            </a:schemeClr>
          </a:solidFill>
          <a:ln w="2857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072E3F"/>
                </a:solidFill>
                <a:latin typeface="Times New Roman" pitchFamily="18" charset="0"/>
                <a:cs typeface="Times New Roman" pitchFamily="18" charset="0"/>
              </a:rPr>
              <a:t>Обучающие семинары со специалистами учреждений 2 и 3 уровня  </a:t>
            </a: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818" y="2265987"/>
            <a:ext cx="3286148" cy="192882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9" name="Скругленный прямоугольник 28"/>
          <p:cNvSpPr/>
          <p:nvPr/>
        </p:nvSpPr>
        <p:spPr>
          <a:xfrm>
            <a:off x="1774001" y="1122136"/>
            <a:ext cx="8643998" cy="857256"/>
          </a:xfrm>
          <a:prstGeom prst="roundRect">
            <a:avLst/>
          </a:prstGeom>
          <a:solidFill>
            <a:schemeClr val="accent5">
              <a:lumMod val="75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6096000" y="765789"/>
            <a:ext cx="3429024" cy="928694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R="45720" algn="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ru-RU" sz="2600" dirty="0">
              <a:solidFill>
                <a:sysClr val="window" lastClr="FFFFFF"/>
              </a:solidFill>
              <a:latin typeface="Constantia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="" xmlns:a16="http://schemas.microsoft.com/office/drawing/2014/main" id="{416E06B5-B3F5-474D-A747-19FD679DE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22" y="3337557"/>
            <a:ext cx="2714644" cy="785818"/>
          </a:xfrm>
          <a:prstGeom prst="rect">
            <a:avLst/>
          </a:prstGeom>
          <a:solidFill>
            <a:schemeClr val="accent5">
              <a:lumMod val="60000"/>
              <a:lumOff val="40000"/>
              <a:alpha val="85000"/>
            </a:schemeClr>
          </a:solidFill>
          <a:ln w="2857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1400" b="1" dirty="0">
                <a:solidFill>
                  <a:srgbClr val="072E3F"/>
                </a:solidFill>
                <a:latin typeface="Times New Roman" pitchFamily="18" charset="0"/>
                <a:cs typeface="Times New Roman" pitchFamily="18" charset="0"/>
              </a:rPr>
              <a:t>Консультации пациентов со специалистами учреждения 2 и 3 уровня  </a:t>
            </a:r>
          </a:p>
        </p:txBody>
      </p:sp>
      <p:pic>
        <p:nvPicPr>
          <p:cNvPr id="32" name="Picture 5" descr="C:\Users\HOME-PC\Desktop\фото муром 13.04\Screenshot_20190312-174223.png"/>
          <p:cNvPicPr>
            <a:picLocks noChangeAspect="1" noChangeArrowheads="1"/>
          </p:cNvPicPr>
          <p:nvPr/>
        </p:nvPicPr>
        <p:blipFill>
          <a:blip r:embed="rId5" cstate="email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4695" y="4374298"/>
            <a:ext cx="3098117" cy="2304319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3" name="Text Box 3">
            <a:extLst>
              <a:ext uri="{FF2B5EF4-FFF2-40B4-BE49-F238E27FC236}">
                <a16:creationId xmlns="" xmlns:a16="http://schemas.microsoft.com/office/drawing/2014/main" id="{416E06B5-B3F5-474D-A747-19FD679DE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0446" y="5980763"/>
            <a:ext cx="2714644" cy="571504"/>
          </a:xfrm>
          <a:prstGeom prst="rect">
            <a:avLst/>
          </a:prstGeom>
          <a:solidFill>
            <a:schemeClr val="accent5">
              <a:lumMod val="60000"/>
              <a:lumOff val="40000"/>
              <a:alpha val="85000"/>
            </a:schemeClr>
          </a:solidFill>
          <a:ln w="2857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1400" b="1" dirty="0">
                <a:solidFill>
                  <a:srgbClr val="072E3F"/>
                </a:solidFill>
                <a:latin typeface="Times New Roman" pitchFamily="18" charset="0"/>
                <a:cs typeface="Times New Roman" pitchFamily="18" charset="0"/>
              </a:rPr>
              <a:t>проведение производственных совещаний с помощью ВКС</a:t>
            </a:r>
          </a:p>
        </p:txBody>
      </p:sp>
      <p:sp>
        <p:nvSpPr>
          <p:cNvPr id="34" name="Подзаголовок 2"/>
          <p:cNvSpPr txBox="1">
            <a:spLocks/>
          </p:cNvSpPr>
          <p:nvPr/>
        </p:nvSpPr>
        <p:spPr>
          <a:xfrm>
            <a:off x="6310314" y="1060716"/>
            <a:ext cx="3429024" cy="928694"/>
          </a:xfrm>
          <a:prstGeom prst="rect">
            <a:avLst/>
          </a:prstGeom>
        </p:spPr>
        <p:txBody>
          <a:bodyPr vert="horz" lIns="0" rIns="18288">
            <a:normAutofit fontScale="25000" lnSpcReduction="20000"/>
          </a:bodyPr>
          <a:lstStyle/>
          <a:p>
            <a:pPr marR="45720" algn="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ru-RU" sz="2600" dirty="0">
              <a:solidFill>
                <a:sysClr val="window" lastClr="FFFFFF"/>
              </a:solidFill>
              <a:latin typeface="Constantia"/>
            </a:endParaRPr>
          </a:p>
          <a:p>
            <a:pPr marR="45720" algn="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9800" b="1" dirty="0" err="1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Обеспечени</a:t>
            </a:r>
            <a:r>
              <a:rPr lang="ru-RU" sz="9800" b="1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е принципа открытости</a:t>
            </a:r>
          </a:p>
        </p:txBody>
      </p:sp>
      <p:pic>
        <p:nvPicPr>
          <p:cNvPr id="35" name="Picture 6" descr="C:\Users\HOME-PC\Desktop\фото муром 13.04\IMG_20190413_133454.jpg"/>
          <p:cNvPicPr>
            <a:picLocks noChangeAspect="1" noChangeArrowheads="1"/>
          </p:cNvPicPr>
          <p:nvPr/>
        </p:nvPicPr>
        <p:blipFill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3365" y="4409128"/>
            <a:ext cx="3304007" cy="2332241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6" name="Text Box 3">
            <a:extLst>
              <a:ext uri="{FF2B5EF4-FFF2-40B4-BE49-F238E27FC236}">
                <a16:creationId xmlns="" xmlns:a16="http://schemas.microsoft.com/office/drawing/2014/main" id="{416E06B5-B3F5-474D-A747-19FD679DE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14" y="6052201"/>
            <a:ext cx="2714644" cy="642942"/>
          </a:xfrm>
          <a:prstGeom prst="rect">
            <a:avLst/>
          </a:prstGeom>
          <a:solidFill>
            <a:schemeClr val="accent5">
              <a:lumMod val="60000"/>
              <a:lumOff val="40000"/>
              <a:alpha val="85000"/>
            </a:schemeClr>
          </a:solidFill>
          <a:ln w="2857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1400" b="1" dirty="0">
                <a:solidFill>
                  <a:srgbClr val="072E3F"/>
                </a:solidFill>
                <a:latin typeface="Times New Roman" pitchFamily="18" charset="0"/>
                <a:cs typeface="Times New Roman" pitchFamily="18" charset="0"/>
              </a:rPr>
              <a:t>Общение через</a:t>
            </a:r>
          </a:p>
          <a:p>
            <a:pPr algn="r" eaLnBrk="1" hangingPunct="1"/>
            <a:r>
              <a:rPr lang="ru-RU" altLang="ru-RU" sz="1400" b="1" dirty="0">
                <a:solidFill>
                  <a:srgbClr val="072E3F"/>
                </a:solidFill>
                <a:latin typeface="Times New Roman" pitchFamily="18" charset="0"/>
                <a:cs typeface="Times New Roman" pitchFamily="18" charset="0"/>
              </a:rPr>
              <a:t> социальные   сети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24000" y="162334"/>
            <a:ext cx="80160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«3Т»   ТРЕБОВАНИЯ  К  РЕЗУЛЬТАТУ СОДЕРЖАНИЕ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787633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356262D-8CA1-4014-96D9-6FC8E66FFBCD}"/>
              </a:ext>
            </a:extLst>
          </p:cNvPr>
          <p:cNvSpPr/>
          <p:nvPr/>
        </p:nvSpPr>
        <p:spPr>
          <a:xfrm>
            <a:off x="1597138" y="189547"/>
            <a:ext cx="80160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«3Т»   ТРЕБОВАНИЯ  К  РЕЗУЛЬТАТУ </a:t>
            </a:r>
          </a:p>
          <a:p>
            <a:pPr algn="ctr"/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ФОРМЫ Мониторинга и контроля проекта</a:t>
            </a:r>
          </a:p>
        </p:txBody>
      </p:sp>
      <p:pic>
        <p:nvPicPr>
          <p:cNvPr id="5" name="Picture 2" descr="image1">
            <a:extLst>
              <a:ext uri="{FF2B5EF4-FFF2-40B4-BE49-F238E27FC236}">
                <a16:creationId xmlns="" xmlns:a16="http://schemas.microsoft.com/office/drawing/2014/main" id="{6472B2DC-0B8B-4A2E-AAFE-DD0A4B8E8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5235" y="3731634"/>
            <a:ext cx="3488552" cy="22966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image1">
            <a:extLst>
              <a:ext uri="{FF2B5EF4-FFF2-40B4-BE49-F238E27FC236}">
                <a16:creationId xmlns="" xmlns:a16="http://schemas.microsoft.com/office/drawing/2014/main" id="{D81E8001-6F73-416E-A89F-01D2F93E8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1118" y="2264098"/>
            <a:ext cx="3340600" cy="22866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BC3873E-9191-454B-AB1A-7C6EB7279AA9}"/>
              </a:ext>
            </a:extLst>
          </p:cNvPr>
          <p:cNvSpPr txBox="1"/>
          <p:nvPr/>
        </p:nvSpPr>
        <p:spPr>
          <a:xfrm>
            <a:off x="5605179" y="1340768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>
                <a:solidFill>
                  <a:schemeClr val="tx2"/>
                </a:solidFill>
              </a:rPr>
              <a:t>Выездные проверки Департамента здравоохранения и социальной защиты населения области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9DE8F0B-3EEB-472E-B439-5A1DC2341662}"/>
              </a:ext>
            </a:extLst>
          </p:cNvPr>
          <p:cNvSpPr txBox="1"/>
          <p:nvPr/>
        </p:nvSpPr>
        <p:spPr>
          <a:xfrm>
            <a:off x="6407062" y="6028310"/>
            <a:ext cx="412722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22 муниципальных образования</a:t>
            </a:r>
          </a:p>
          <a:p>
            <a:pPr algn="ctr"/>
            <a:endParaRPr lang="ru-RU" sz="1000" dirty="0">
              <a:solidFill>
                <a:srgbClr val="0070C0"/>
              </a:solidFill>
            </a:endParaRPr>
          </a:p>
          <a:p>
            <a:pPr algn="ctr"/>
            <a:r>
              <a:rPr lang="ru-RU" dirty="0">
                <a:solidFill>
                  <a:srgbClr val="0070C0"/>
                </a:solidFill>
              </a:rPr>
              <a:t>более 270 населенных пунктов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1E9AEBF-C052-4D42-BB6B-9F6DEFDC64B8}"/>
              </a:ext>
            </a:extLst>
          </p:cNvPr>
          <p:cNvSpPr txBox="1"/>
          <p:nvPr/>
        </p:nvSpPr>
        <p:spPr>
          <a:xfrm>
            <a:off x="1524000" y="1340768"/>
            <a:ext cx="4041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>
                <a:solidFill>
                  <a:schemeClr val="tx2"/>
                </a:solidFill>
              </a:rPr>
              <a:t>ЕЖЕНЕДЕЛЬНЫЕ ВКС-СОВЕЩАНИЯ с администрациями муниципальных образований и медицинскими организациями</a:t>
            </a:r>
          </a:p>
        </p:txBody>
      </p:sp>
      <p:pic>
        <p:nvPicPr>
          <p:cNvPr id="10" name="Объект 4">
            <a:extLst>
              <a:ext uri="{FF2B5EF4-FFF2-40B4-BE49-F238E27FC236}">
                <a16:creationId xmlns="" xmlns:a16="http://schemas.microsoft.com/office/drawing/2014/main" id="{CB583C60-49EC-4205-81AF-E1B6867FAAD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521" y="2403274"/>
            <a:ext cx="3012503" cy="200825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838039D-3207-495A-ADD1-1A81031D51D8}"/>
              </a:ext>
            </a:extLst>
          </p:cNvPr>
          <p:cNvSpPr/>
          <p:nvPr/>
        </p:nvSpPr>
        <p:spPr>
          <a:xfrm>
            <a:off x="1524000" y="4797152"/>
            <a:ext cx="2987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22 администрации муниципальных районов и городских округов</a:t>
            </a:r>
          </a:p>
          <a:p>
            <a:pPr algn="ctr"/>
            <a:r>
              <a:rPr lang="ru-RU" sz="1400" dirty="0"/>
              <a:t>83 медицинские организации</a:t>
            </a:r>
          </a:p>
          <a:p>
            <a:pPr algn="ctr"/>
            <a:r>
              <a:rPr lang="ru-RU" sz="1400" dirty="0"/>
              <a:t>сотрудники департамента здравоохранения </a:t>
            </a:r>
          </a:p>
          <a:p>
            <a:pPr algn="ctr"/>
            <a:r>
              <a:rPr lang="ru-RU" sz="1400" dirty="0"/>
              <a:t>территориальные органы федеральных органов власти</a:t>
            </a:r>
          </a:p>
        </p:txBody>
      </p:sp>
      <p:pic>
        <p:nvPicPr>
          <p:cNvPr id="11" name="Picture 3" descr="D:\юля\Юля\ВЫСТУПЛЕНИЯ. ДОКЛАДЫ\Большое Правителство в Ракитном 23.06.17\13 июня рабочая группа Красная Яруга\JRoQq_d5vv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801" y="3531084"/>
            <a:ext cx="3006411" cy="203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091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boss\Downloads\обе2\обе2\Изображение 013.jpg"/>
          <p:cNvPicPr>
            <a:picLocks noChangeAspect="1" noChangeArrowheads="1"/>
          </p:cNvPicPr>
          <p:nvPr/>
        </p:nvPicPr>
        <p:blipFill rotWithShape="1">
          <a:blip r:embed="rId2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2000" y="3544021"/>
            <a:ext cx="3044010" cy="3197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3" descr="C:\Users\boss\Downloads\обе2\обе2\Изображение 003.jpg"/>
          <p:cNvPicPr>
            <a:picLocks noChangeAspect="1" noChangeArrowheads="1"/>
          </p:cNvPicPr>
          <p:nvPr/>
        </p:nvPicPr>
        <p:blipFill>
          <a:blip r:embed="rId3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105" y="3635655"/>
            <a:ext cx="3605555" cy="3204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A5A64F-8C96-435A-BA73-4C90F901FA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1" y="116633"/>
            <a:ext cx="8316913" cy="957263"/>
          </a:xfrm>
        </p:spPr>
        <p:txBody>
          <a:bodyPr>
            <a:noAutofit/>
          </a:bodyPr>
          <a:lstStyle/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«3Т»   ТРЕБОВАНИЯ  К  РЕЗУЛЬТАТУ 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Организационный механизм</a:t>
            </a:r>
          </a:p>
        </p:txBody>
      </p:sp>
      <p:grpSp>
        <p:nvGrpSpPr>
          <p:cNvPr id="10" name="Группа 1"/>
          <p:cNvGrpSpPr>
            <a:grpSpLocks/>
          </p:cNvGrpSpPr>
          <p:nvPr/>
        </p:nvGrpSpPr>
        <p:grpSpPr bwMode="auto">
          <a:xfrm>
            <a:off x="1642911" y="1073895"/>
            <a:ext cx="8952733" cy="4903738"/>
            <a:chOff x="-2523941" y="836613"/>
            <a:chExt cx="11699723" cy="5637212"/>
          </a:xfrm>
        </p:grpSpPr>
        <p:sp>
          <p:nvSpPr>
            <p:cNvPr id="11" name="Скругленный прямоугольник 10">
              <a:extLst/>
            </p:cNvPr>
            <p:cNvSpPr/>
            <p:nvPr/>
          </p:nvSpPr>
          <p:spPr>
            <a:xfrm>
              <a:off x="480129" y="836613"/>
              <a:ext cx="5616633" cy="5637212"/>
            </a:xfrm>
            <a:prstGeom prst="roundRect">
              <a:avLst>
                <a:gd name="adj" fmla="val 7119"/>
              </a:avLst>
            </a:prstGeom>
            <a:solidFill>
              <a:srgbClr val="317AA9">
                <a:alpha val="4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Скругленный прямоугольник 49">
              <a:extLst/>
            </p:cNvPr>
            <p:cNvSpPr/>
            <p:nvPr/>
          </p:nvSpPr>
          <p:spPr>
            <a:xfrm>
              <a:off x="857957" y="946150"/>
              <a:ext cx="4859389" cy="646113"/>
            </a:xfrm>
            <a:prstGeom prst="roundRect">
              <a:avLst/>
            </a:prstGeom>
            <a:solidFill>
              <a:srgbClr val="317A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"Бережливая поликлиника"</a:t>
              </a:r>
            </a:p>
          </p:txBody>
        </p:sp>
        <p:pic>
          <p:nvPicPr>
            <p:cNvPr id="13" name="Рисунок 7">
              <a:extLst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23941" y="1100192"/>
              <a:ext cx="3008343" cy="147955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14" name="Рисунок 6">
              <a:extLst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5837" y="1086544"/>
              <a:ext cx="3109945" cy="175101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5" name="TextBox 14">
              <a:extLst/>
            </p:cNvPr>
            <p:cNvSpPr txBox="1"/>
            <p:nvPr/>
          </p:nvSpPr>
          <p:spPr>
            <a:xfrm>
              <a:off x="392823" y="2509590"/>
              <a:ext cx="2376512" cy="15921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indent="174625">
                <a:buFontTx/>
                <a:buChar char="-"/>
                <a:defRPr/>
              </a:pPr>
              <a:r>
                <a:rPr lang="ru-RU" sz="12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обучено </a:t>
              </a:r>
              <a:r>
                <a:rPr lang="ru-RU" sz="1200" b="1" dirty="0">
                  <a:solidFill>
                    <a:srgbClr val="317AA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более 230</a:t>
              </a:r>
              <a:r>
                <a:rPr lang="ru-RU" sz="1200" dirty="0">
                  <a:solidFill>
                    <a:srgbClr val="317AA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сотрудников медицинских организаций</a:t>
              </a:r>
            </a:p>
            <a:p>
              <a:pPr indent="174625">
                <a:buFontTx/>
                <a:buChar char="-"/>
                <a:defRPr/>
              </a:pPr>
              <a:r>
                <a:rPr lang="ru-RU" sz="12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сформированы проектные офисы </a:t>
              </a:r>
              <a:r>
                <a:rPr lang="ru-RU" sz="1200" b="1" dirty="0">
                  <a:solidFill>
                    <a:srgbClr val="317AA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в 40 поликлиниках </a:t>
              </a:r>
            </a:p>
          </p:txBody>
        </p:sp>
        <p:sp>
          <p:nvSpPr>
            <p:cNvPr id="16" name="Прямоугольник 15">
              <a:extLst/>
            </p:cNvPr>
            <p:cNvSpPr/>
            <p:nvPr/>
          </p:nvSpPr>
          <p:spPr>
            <a:xfrm>
              <a:off x="723019" y="4472185"/>
              <a:ext cx="4994327" cy="1238342"/>
            </a:xfrm>
            <a:prstGeom prst="rect">
              <a:avLst/>
            </a:prstGeom>
            <a:solidFill>
              <a:srgbClr val="FFFFFF">
                <a:alpha val="81961"/>
              </a:srgbClr>
            </a:solidFill>
          </p:spPr>
          <p:txBody>
            <a:bodyPr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  <a:defRPr/>
              </a:pPr>
              <a:r>
                <a:rPr lang="ru-RU" sz="1400" dirty="0">
                  <a:solidFill>
                    <a:srgbClr val="317AA9"/>
                  </a:solidFill>
                  <a:latin typeface="+mj-lt"/>
                  <a:cs typeface="Arial" panose="020B0604020202020204" pitchFamily="34" charset="0"/>
                </a:rPr>
                <a:t>сокращение времени ожидания у кабинета забора биоматериала в 3 раза</a:t>
              </a:r>
            </a:p>
            <a:p>
              <a:pPr marL="285750" indent="-285750">
                <a:buFont typeface="Wingdings" panose="05000000000000000000" pitchFamily="2" charset="2"/>
                <a:buChar char="ü"/>
                <a:defRPr/>
              </a:pPr>
              <a:endParaRPr lang="ru-RU" sz="800" dirty="0">
                <a:solidFill>
                  <a:srgbClr val="317AA9"/>
                </a:solidFill>
                <a:latin typeface="+mj-lt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  <a:defRPr/>
              </a:pPr>
              <a:r>
                <a:rPr lang="ru-RU" sz="1400" dirty="0">
                  <a:solidFill>
                    <a:srgbClr val="317AA9"/>
                  </a:solidFill>
                  <a:latin typeface="+mj-lt"/>
                  <a:cs typeface="Arial" panose="020B0604020202020204" pitchFamily="34" charset="0"/>
                </a:rPr>
                <a:t>сокращение времени ожидания в регистратуре в 3 раза</a:t>
              </a:r>
            </a:p>
          </p:txBody>
        </p:sp>
        <p:sp>
          <p:nvSpPr>
            <p:cNvPr id="17" name="Прямоугольник 16">
              <a:extLst/>
            </p:cNvPr>
            <p:cNvSpPr/>
            <p:nvPr/>
          </p:nvSpPr>
          <p:spPr>
            <a:xfrm>
              <a:off x="809569" y="5790765"/>
              <a:ext cx="5256267" cy="6722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600" cap="all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повышение уровня удовлетворенности </a:t>
              </a:r>
            </a:p>
          </p:txBody>
        </p:sp>
      </p:grpSp>
      <p:pic>
        <p:nvPicPr>
          <p:cNvPr id="18" name="Picture 2" descr="https://i.ytimg.com/vi/Tczl3I7QLZE/maxresdefault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27069" y="1798603"/>
            <a:ext cx="2588816" cy="189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199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577EB36-91F3-4B54-B2E3-A62D8026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1" y="6473825"/>
            <a:ext cx="758825" cy="247650"/>
          </a:xfrm>
        </p:spPr>
        <p:txBody>
          <a:bodyPr/>
          <a:lstStyle/>
          <a:p>
            <a:pPr>
              <a:defRPr/>
            </a:pPr>
            <a:fld id="{D67081EC-9CDA-47FF-A894-BB1A6520F922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E0D94C0-2416-43F6-8E08-1E71113209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612" y="1964132"/>
            <a:ext cx="3385434" cy="22569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3414D24-4901-48B9-A2F7-5BCADC7E66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233" y="4417222"/>
            <a:ext cx="3385433" cy="2256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E2DE4E1-A67B-4DC4-8EC7-8FBC763CC662}"/>
              </a:ext>
            </a:extLst>
          </p:cNvPr>
          <p:cNvSpPr txBox="1"/>
          <p:nvPr/>
        </p:nvSpPr>
        <p:spPr>
          <a:xfrm>
            <a:off x="1524001" y="970251"/>
            <a:ext cx="3510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Заседания Координационного совета по реализации проекта при Губернаторе области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C473A0-3566-4138-9875-254EA667C8DE}"/>
              </a:ext>
            </a:extLst>
          </p:cNvPr>
          <p:cNvSpPr txBox="1"/>
          <p:nvPr/>
        </p:nvSpPr>
        <p:spPr>
          <a:xfrm>
            <a:off x="5105614" y="1067996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Посещение Губернатором области площадок реализации проекта (</a:t>
            </a:r>
            <a:r>
              <a:rPr lang="ru-RU" dirty="0" err="1">
                <a:solidFill>
                  <a:srgbClr val="0070C0"/>
                </a:solidFill>
              </a:rPr>
              <a:t>ФАПов</a:t>
            </a:r>
            <a:r>
              <a:rPr lang="ru-RU" dirty="0">
                <a:solidFill>
                  <a:srgbClr val="0070C0"/>
                </a:solidFill>
              </a:rPr>
              <a:t> и ОСВ)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C9EEE79-7BE4-4125-8709-966B4F6FF5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1284" y="1656353"/>
            <a:ext cx="2744327" cy="21446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9E42A0F-9C25-409D-9352-6111C3CBC5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6238" y="3889509"/>
            <a:ext cx="2789236" cy="25843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1A4B742-ADFF-4740-B8B9-18D2D08A5E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5416" y="1637365"/>
            <a:ext cx="2694235" cy="214465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2F09B068-FFC3-424E-80AD-E107BB1185B3}"/>
              </a:ext>
            </a:extLst>
          </p:cNvPr>
          <p:cNvSpPr/>
          <p:nvPr/>
        </p:nvSpPr>
        <p:spPr>
          <a:xfrm>
            <a:off x="1538791" y="134678"/>
            <a:ext cx="80160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«3Т»   ТРЕБОВАНИЯ  К  РЕЗУЛЬТАТУ </a:t>
            </a:r>
          </a:p>
          <a:p>
            <a:pPr algn="ctr"/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ФОРМЫ Мониторинга и контроля проекта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807" y="4266421"/>
            <a:ext cx="2841012" cy="189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27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577EB36-91F3-4B54-B2E3-A62D8026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1" y="6473825"/>
            <a:ext cx="758825" cy="247650"/>
          </a:xfrm>
        </p:spPr>
        <p:txBody>
          <a:bodyPr/>
          <a:lstStyle/>
          <a:p>
            <a:pPr>
              <a:defRPr/>
            </a:pPr>
            <a:fld id="{D67081EC-9CDA-47FF-A894-BB1A6520F922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C16130-46FF-4204-8621-5CC2EC7FB328}"/>
              </a:ext>
            </a:extLst>
          </p:cNvPr>
          <p:cNvSpPr txBox="1"/>
          <p:nvPr/>
        </p:nvSpPr>
        <p:spPr>
          <a:xfrm>
            <a:off x="1524000" y="625998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ВКС-совещания Губернатора области с открывающимися ОСВ</a:t>
            </a:r>
          </a:p>
        </p:txBody>
      </p:sp>
      <p:pic>
        <p:nvPicPr>
          <p:cNvPr id="15" name="Фильм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F09B068-FFC3-424E-80AD-E107BB1185B3}"/>
              </a:ext>
            </a:extLst>
          </p:cNvPr>
          <p:cNvSpPr/>
          <p:nvPr/>
        </p:nvSpPr>
        <p:spPr>
          <a:xfrm>
            <a:off x="1538791" y="134678"/>
            <a:ext cx="80160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«3Т»   ТРЕБОВАНИЯ  К  РЕЗУЛЬТАТУ </a:t>
            </a:r>
          </a:p>
          <a:p>
            <a:pPr algn="ctr"/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ФОРМЫ Мониторинга и контроля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7678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1631502" y="229812"/>
            <a:ext cx="801608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«3Т»   ТРЕБОВАНИЯ  К  РЕЗУЛЬТАТУ </a:t>
            </a:r>
          </a:p>
          <a:p>
            <a:pPr algn="ctr"/>
            <a:r>
              <a:rPr lang="ru-RU" sz="2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Развитие первичной медико-санитарной помощи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122555" y="6188789"/>
          <a:ext cx="8940555" cy="548640"/>
        </p:xfrm>
        <a:graphic>
          <a:graphicData uri="http://schemas.openxmlformats.org/drawingml/2006/table">
            <a:tbl>
              <a:tblPr firstRow="1" firstCol="1" bandRow="1"/>
              <a:tblGrid>
                <a:gridCol w="89405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331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79" marR="332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448" y="1854117"/>
            <a:ext cx="6245552" cy="44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31503" y="1313528"/>
            <a:ext cx="927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Обеспечивает до 50% успеха реализации других  федеральных проектов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780" y="1940318"/>
            <a:ext cx="290195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4119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081EC-9CDA-47FF-A894-BB1A6520F922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388" y="1021755"/>
            <a:ext cx="3859295" cy="5452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9"/>
          <a:stretch/>
        </p:blipFill>
        <p:spPr>
          <a:xfrm>
            <a:off x="4255681" y="2448075"/>
            <a:ext cx="3702405" cy="42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053" y="1305895"/>
            <a:ext cx="3833917" cy="54155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78601" y="118954"/>
            <a:ext cx="80160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«3Т»   ТРЕБОВАНИЯ  К  РЕЗУЛЬТАТУ </a:t>
            </a:r>
          </a:p>
          <a:p>
            <a:pPr algn="ctr"/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МЕЖВЕДОМСТВЕННЫЕ СОГЛАШЕНИЯ</a:t>
            </a:r>
          </a:p>
        </p:txBody>
      </p:sp>
    </p:spTree>
    <p:extLst>
      <p:ext uri="{BB962C8B-B14F-4D97-AF65-F5344CB8AC3E}">
        <p14:creationId xmlns:p14="http://schemas.microsoft.com/office/powerpoint/2010/main" val="4117163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081EC-9CDA-47FF-A894-BB1A6520F922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97117" y="118954"/>
            <a:ext cx="92873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«3Т»   ТРЕБОВАНИЯ  К  РЕЗУЛЬТАТУ </a:t>
            </a:r>
          </a:p>
          <a:p>
            <a:pPr algn="ctr"/>
            <a:r>
              <a:rPr lang="ru-RU" sz="25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План мероприятий по исполнению соглашения</a:t>
            </a:r>
            <a:endParaRPr lang="ru-RU" sz="25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644" y="3264316"/>
            <a:ext cx="5843554" cy="35936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5198" y="1093763"/>
            <a:ext cx="5400000" cy="338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5344"/>
          <a:stretch/>
        </p:blipFill>
        <p:spPr>
          <a:xfrm>
            <a:off x="-24680" y="1017048"/>
            <a:ext cx="4919840" cy="284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68" y="4050000"/>
            <a:ext cx="4428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12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49006" y="167052"/>
            <a:ext cx="80160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«3Т»   ТРЕБОВАНИЯ  К  РЕЗУЛЬТАТУ</a:t>
            </a:r>
          </a:p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СМЕРТНОСТЬ НАСЕЛЕНИЯ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44697" y="1110506"/>
            <a:ext cx="8496944" cy="5760640"/>
          </a:xfrm>
          <a:prstGeom prst="rect">
            <a:avLst/>
          </a:pr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risscrossEtching trans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Объект 4">
            <a:extLst>
              <a:ext uri="{FF2B5EF4-FFF2-40B4-BE49-F238E27FC236}">
                <a16:creationId xmlns="" xmlns:a16="http://schemas.microsoft.com/office/drawing/2014/main" id="{224072AB-A72E-4A3B-9F63-69BA63917F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57020"/>
              </p:ext>
            </p:extLst>
          </p:nvPr>
        </p:nvGraphicFramePr>
        <p:xfrm>
          <a:off x="4511824" y="1091162"/>
          <a:ext cx="2880320" cy="2741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>
            <a:off x="6168010" y="1601644"/>
            <a:ext cx="504056" cy="3536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84033" y="1235174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на 1,9%</a:t>
            </a:r>
          </a:p>
        </p:txBody>
      </p:sp>
      <p:graphicFrame>
        <p:nvGraphicFramePr>
          <p:cNvPr id="11" name="Объект 4">
            <a:extLst>
              <a:ext uri="{FF2B5EF4-FFF2-40B4-BE49-F238E27FC236}">
                <a16:creationId xmlns="" xmlns:a16="http://schemas.microsoft.com/office/drawing/2014/main" id="{224072AB-A72E-4A3B-9F63-69BA63917F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0428924"/>
              </p:ext>
            </p:extLst>
          </p:nvPr>
        </p:nvGraphicFramePr>
        <p:xfrm>
          <a:off x="1524000" y="1163168"/>
          <a:ext cx="2880320" cy="2741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2" name="Прямая со стрелкой 11"/>
          <p:cNvCxnSpPr/>
          <p:nvPr/>
        </p:nvCxnSpPr>
        <p:spPr>
          <a:xfrm>
            <a:off x="2999656" y="1332443"/>
            <a:ext cx="666204" cy="5384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80186" y="1163166"/>
            <a:ext cx="1259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на 10,3%</a:t>
            </a:r>
          </a:p>
        </p:txBody>
      </p:sp>
      <p:graphicFrame>
        <p:nvGraphicFramePr>
          <p:cNvPr id="14" name="Объект 4">
            <a:extLst>
              <a:ext uri="{FF2B5EF4-FFF2-40B4-BE49-F238E27FC236}">
                <a16:creationId xmlns="" xmlns:a16="http://schemas.microsoft.com/office/drawing/2014/main" id="{C18954DE-063D-44C1-98E5-CF4EB691C2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865481"/>
              </p:ext>
            </p:extLst>
          </p:nvPr>
        </p:nvGraphicFramePr>
        <p:xfrm>
          <a:off x="7360468" y="1235178"/>
          <a:ext cx="2880320" cy="2741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15" name="Прямая со стрелкой 14"/>
          <p:cNvCxnSpPr/>
          <p:nvPr/>
        </p:nvCxnSpPr>
        <p:spPr>
          <a:xfrm>
            <a:off x="9271368" y="1571981"/>
            <a:ext cx="400858" cy="1800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405312" y="1341528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на 0,4%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1F4F71A-FAF1-48A7-8A0D-A3B75E652E09}"/>
              </a:ext>
            </a:extLst>
          </p:cNvPr>
          <p:cNvSpPr txBox="1"/>
          <p:nvPr/>
        </p:nvSpPr>
        <p:spPr>
          <a:xfrm>
            <a:off x="3128755" y="3975489"/>
            <a:ext cx="5256584" cy="556637"/>
          </a:xfrm>
          <a:prstGeom prst="rect">
            <a:avLst/>
          </a:prstGeom>
          <a:noFill/>
        </p:spPr>
        <p:txBody>
          <a:bodyPr wrap="square" lIns="63574" tIns="31787" rIns="63574" bIns="31787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Коэффициент смертности населения, на 1000 чел. населения</a:t>
            </a:r>
          </a:p>
        </p:txBody>
      </p:sp>
      <p:graphicFrame>
        <p:nvGraphicFramePr>
          <p:cNvPr id="18" name="Объект 4">
            <a:extLst>
              <a:ext uri="{FF2B5EF4-FFF2-40B4-BE49-F238E27FC236}">
                <a16:creationId xmlns="" xmlns:a16="http://schemas.microsoft.com/office/drawing/2014/main" id="{DA30F48D-B9ED-4268-BE19-62C29E6667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7377267"/>
              </p:ext>
            </p:extLst>
          </p:nvPr>
        </p:nvGraphicFramePr>
        <p:xfrm>
          <a:off x="3863752" y="4569972"/>
          <a:ext cx="3528392" cy="231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398163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4" descr="Картинки по запросу проекты эконка"/>
          <p:cNvSpPr>
            <a:spLocks noChangeAspect="1" noChangeArrowheads="1"/>
          </p:cNvSpPr>
          <p:nvPr/>
        </p:nvSpPr>
        <p:spPr bwMode="auto">
          <a:xfrm>
            <a:off x="1983641" y="1091500"/>
            <a:ext cx="228630" cy="2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4" rIns="68589" bIns="34294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9" name="Прямоугольник 38"/>
          <p:cNvSpPr/>
          <p:nvPr/>
        </p:nvSpPr>
        <p:spPr>
          <a:xfrm>
            <a:off x="4727848" y="337766"/>
            <a:ext cx="211686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799310" y="1438400"/>
            <a:ext cx="7354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/>
                <a:ea typeface="Times New Roman"/>
              </a:rPr>
              <a:t>«диспетчерская» функция терапевта: при любой непрофильной проблеме – направление </a:t>
            </a:r>
            <a:br>
              <a:rPr lang="ru-RU" sz="1400" dirty="0">
                <a:latin typeface="Times New Roman"/>
                <a:ea typeface="Times New Roman"/>
              </a:rPr>
            </a:br>
            <a:r>
              <a:rPr lang="ru-RU" sz="1400" dirty="0">
                <a:latin typeface="Times New Roman"/>
                <a:ea typeface="Times New Roman"/>
              </a:rPr>
              <a:t>к «узкому» специалисту</a:t>
            </a:r>
          </a:p>
        </p:txBody>
      </p:sp>
      <p:pic>
        <p:nvPicPr>
          <p:cNvPr id="40" name="Picture 2" descr="http://cdn.onlinewebfonts.com/svg/download_71829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2282" y="1340768"/>
            <a:ext cx="801427" cy="73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3359696" y="2958009"/>
            <a:ext cx="65627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/>
                <a:ea typeface="Times New Roman"/>
              </a:rPr>
              <a:t>недостаточная обеспеченность врачебными кадрами в сельской местности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916175" y="4071667"/>
            <a:ext cx="74497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/>
                <a:ea typeface="Times New Roman"/>
              </a:rPr>
              <a:t>отсутствует возможность влиять на приверженность к лечению пациента через семью</a:t>
            </a:r>
          </a:p>
        </p:txBody>
      </p:sp>
      <p:pic>
        <p:nvPicPr>
          <p:cNvPr id="43" name="Picture 8" descr="http://www.pfrf.ru/files/branches/belgorod/2018/semya_kopiya.pn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529" y="3861048"/>
            <a:ext cx="870417" cy="86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2916175" y="5597055"/>
            <a:ext cx="7344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/>
                <a:ea typeface="Calibri"/>
              </a:rPr>
              <a:t>низкая вовлеченность муниципальных образований в создании необходимых инфраструктурных условий</a:t>
            </a:r>
            <a:endParaRPr lang="ru-RU" sz="1400" dirty="0"/>
          </a:p>
        </p:txBody>
      </p:sp>
      <p:pic>
        <p:nvPicPr>
          <p:cNvPr id="45" name="Picture 13" descr="https://i.sunhome.ru/journal/147/vzaimodeistviya-v2.orig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4664" y="4965078"/>
            <a:ext cx="770857" cy="157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3705" y="2636912"/>
            <a:ext cx="1690710" cy="96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465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1"/>
          <p:cNvSpPr/>
          <p:nvPr/>
        </p:nvSpPr>
        <p:spPr>
          <a:xfrm>
            <a:off x="1631504" y="836712"/>
            <a:ext cx="8820472" cy="5900738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effectLst>
            <a:softEdge rad="127000"/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49F77A2-0378-4A4D-8498-19441187D6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03513" y="980729"/>
            <a:ext cx="8316913" cy="957263"/>
          </a:xfrm>
        </p:spPr>
        <p:txBody>
          <a:bodyPr>
            <a:normAutofit/>
          </a:bodyPr>
          <a:lstStyle/>
          <a:p>
            <a:pPr algn="ctr"/>
            <a:r>
              <a:rPr lang="ru-RU" sz="25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Продолжительность </a:t>
            </a:r>
            <a:r>
              <a:rPr lang="ru-RU" sz="25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жизнИ</a:t>
            </a: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9113F58F-472E-4F83-8E2D-C0ED04D80D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891272"/>
              </p:ext>
            </p:extLst>
          </p:nvPr>
        </p:nvGraphicFramePr>
        <p:xfrm>
          <a:off x="1812164" y="2537520"/>
          <a:ext cx="882034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702346" y="319034"/>
            <a:ext cx="801608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«3Т»   ТРЕБОВАНИЯ  К  РЕЗУЛЬТАТУ </a:t>
            </a:r>
          </a:p>
        </p:txBody>
      </p:sp>
    </p:spTree>
    <p:extLst>
      <p:ext uri="{BB962C8B-B14F-4D97-AF65-F5344CB8AC3E}">
        <p14:creationId xmlns:p14="http://schemas.microsoft.com/office/powerpoint/2010/main" val="3553088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3680" y="1404000"/>
            <a:ext cx="3419413" cy="43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Рисунок 37" descr="DSC_076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155" y="4797152"/>
            <a:ext cx="3054432" cy="1967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  <p:pic>
        <p:nvPicPr>
          <p:cNvPr id="41" name="Picture 4" descr="G:\презентация глава декабрь 2018 упр здоровьем\мед класс\DSC_065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7660" y="2578938"/>
            <a:ext cx="3105504" cy="2056880"/>
          </a:xfrm>
          <a:prstGeom prst="rect">
            <a:avLst/>
          </a:prstGeom>
          <a:ln>
            <a:solidFill>
              <a:srgbClr val="0F6FC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42" name="Picture 7" descr="D:\ДОКУМЕНТЫ\Загрузки\2018-11 акция на ФАПах\DSCN0253.JPG"/>
          <p:cNvPicPr>
            <a:picLocks noChangeAspect="1" noChangeArrowheads="1"/>
          </p:cNvPicPr>
          <p:nvPr/>
        </p:nvPicPr>
        <p:blipFill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161" y="4597587"/>
            <a:ext cx="2812219" cy="2109021"/>
          </a:xfrm>
          <a:prstGeom prst="rect">
            <a:avLst/>
          </a:prstGeom>
          <a:ln>
            <a:solidFill>
              <a:srgbClr val="0F6FC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44" name="Picture 4" descr="C:\Users\boss\Downloads\фото обучение\фото обучение\Изображение 05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1006" y="687703"/>
            <a:ext cx="3210720" cy="188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Прямоугольник 47"/>
          <p:cNvSpPr/>
          <p:nvPr/>
        </p:nvSpPr>
        <p:spPr>
          <a:xfrm>
            <a:off x="7484530" y="1412777"/>
            <a:ext cx="30146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000" b="1" dirty="0">
                <a:latin typeface="Times New Roman"/>
                <a:ea typeface="Times New Roman"/>
              </a:rPr>
              <a:t>Семейный врач </a:t>
            </a:r>
            <a:r>
              <a:rPr lang="ru-RU" sz="1000" dirty="0">
                <a:latin typeface="Times New Roman"/>
                <a:ea typeface="Times New Roman"/>
              </a:rPr>
              <a:t>– врач общей практики (семейный врач), прошедший специальную многопрофильную подготовку по оказанию первичной медико-санитарной помощи членам семьи независимо от их пола и возраста, участвующий в оказании первичной медико-санитарной медицинской помощи по принципам семейной медицины.</a:t>
            </a:r>
          </a:p>
          <a:p>
            <a:pPr indent="450215" algn="just"/>
            <a:endParaRPr lang="ru-RU" sz="1000" dirty="0">
              <a:latin typeface="Times New Roman"/>
              <a:ea typeface="Times New Roman"/>
            </a:endParaRPr>
          </a:p>
          <a:p>
            <a:pPr indent="450215" algn="just"/>
            <a:r>
              <a:rPr lang="ru-RU" sz="1000" b="1" dirty="0">
                <a:latin typeface="Times New Roman"/>
                <a:ea typeface="Times New Roman"/>
              </a:rPr>
              <a:t>Медицинский округ </a:t>
            </a:r>
            <a:r>
              <a:rPr lang="ru-RU" sz="1000" dirty="0">
                <a:latin typeface="Times New Roman"/>
                <a:ea typeface="Times New Roman"/>
              </a:rPr>
              <a:t>- часть территории муниципального образования, организованная по принципу территориальной приближенности обслуживания населения семейными врачами.</a:t>
            </a:r>
          </a:p>
          <a:p>
            <a:pPr indent="450215" algn="just"/>
            <a:endParaRPr lang="ru-RU" sz="1000" dirty="0">
              <a:latin typeface="Times New Roman"/>
              <a:ea typeface="Times New Roman"/>
            </a:endParaRPr>
          </a:p>
          <a:p>
            <a:pPr indent="450215" algn="just"/>
            <a:r>
              <a:rPr lang="ru-RU" sz="1000" b="1" dirty="0">
                <a:latin typeface="Times New Roman"/>
                <a:ea typeface="Times New Roman"/>
              </a:rPr>
              <a:t>Офис семейного врача </a:t>
            </a:r>
            <a:r>
              <a:rPr lang="ru-RU" sz="1000" dirty="0">
                <a:latin typeface="Times New Roman"/>
                <a:ea typeface="Times New Roman"/>
              </a:rPr>
              <a:t>- структурное подразделение областного государственного учреждения здравоохранения Белгородской области, приближенное к территории проживания обслуживаемого населения и оказывающее первичную медико-санитарную помощь населению в границах медицинского округа.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219950" y="1011924"/>
            <a:ext cx="31965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Times New Roman"/>
                <a:ea typeface="Calibri"/>
              </a:rPr>
              <a:t>Определен и нормативно закреплен </a:t>
            </a:r>
          </a:p>
          <a:p>
            <a:pPr algn="ctr"/>
            <a:r>
              <a:rPr lang="ru-RU" sz="1100" b="1" dirty="0">
                <a:latin typeface="Times New Roman"/>
                <a:ea typeface="Calibri"/>
              </a:rPr>
              <a:t>понятийный аппарат</a:t>
            </a:r>
            <a:endParaRPr lang="ru-RU" sz="11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1915344" y="155164"/>
            <a:ext cx="80160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«3Т»   ТРЕБОВАНИЯ  К  РЕЗУЛЬТАТУ</a:t>
            </a:r>
          </a:p>
          <a:p>
            <a:pPr algn="ctr"/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Times New Roman" pitchFamily="18" charset="0"/>
              </a:rPr>
              <a:t>Проект «Управление здоровьем»</a:t>
            </a:r>
          </a:p>
        </p:txBody>
      </p:sp>
    </p:spTree>
    <p:extLst>
      <p:ext uri="{BB962C8B-B14F-4D97-AF65-F5344CB8AC3E}">
        <p14:creationId xmlns:p14="http://schemas.microsoft.com/office/powerpoint/2010/main" val="1237863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4" descr="Картинки по запросу проекты эконка"/>
          <p:cNvSpPr>
            <a:spLocks noChangeAspect="1" noChangeArrowheads="1"/>
          </p:cNvSpPr>
          <p:nvPr/>
        </p:nvSpPr>
        <p:spPr bwMode="auto">
          <a:xfrm>
            <a:off x="1983641" y="1091500"/>
            <a:ext cx="228630" cy="2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4" rIns="68589" bIns="34294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4985" y="1556792"/>
            <a:ext cx="8650179" cy="219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363809457"/>
              </p:ext>
            </p:extLst>
          </p:nvPr>
        </p:nvGraphicFramePr>
        <p:xfrm>
          <a:off x="3039733" y="3621361"/>
          <a:ext cx="612068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Picture 13" descr="https://image.flaticon.com/icons/png/512/103/103749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129" y="6177648"/>
            <a:ext cx="518033" cy="51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ttps://i.pinimg.com/236x/26/d0/b3/26d0b32fdc4cbf454946b2b00c36f3f4--picture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777" y="6171761"/>
            <a:ext cx="532321" cy="53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7" descr="https://cdn5.vectorstock.com/i/1000x1000/96/44/pictogram-family-icon-vector-14729644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3953" y="6209306"/>
            <a:ext cx="557761" cy="4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524000" y="116632"/>
            <a:ext cx="8406426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Условия оказания помощи</a:t>
            </a:r>
          </a:p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«Как было»</a:t>
            </a:r>
          </a:p>
        </p:txBody>
      </p:sp>
    </p:spTree>
    <p:extLst>
      <p:ext uri="{BB962C8B-B14F-4D97-AF65-F5344CB8AC3E}">
        <p14:creationId xmlns:p14="http://schemas.microsoft.com/office/powerpoint/2010/main" val="2786526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>
            <a:extLst>
              <a:ext uri="{FF2B5EF4-FFF2-40B4-BE49-F238E27FC236}">
                <a16:creationId xmlns="" xmlns:a16="http://schemas.microsoft.com/office/drawing/2014/main" id="{C943BB23-2DFA-4A5E-AB78-F82F3A513287}"/>
              </a:ext>
            </a:extLst>
          </p:cNvPr>
          <p:cNvSpPr txBox="1">
            <a:spLocks/>
          </p:cNvSpPr>
          <p:nvPr/>
        </p:nvSpPr>
        <p:spPr>
          <a:xfrm>
            <a:off x="1495382" y="276260"/>
            <a:ext cx="8211769" cy="6028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cap="all" dirty="0">
                <a:solidFill>
                  <a:schemeClr val="bg1"/>
                </a:solidFill>
              </a:rPr>
              <a:t>УСЛОВИЯ ОКАЗАНИЯ ПОМОЩИ </a:t>
            </a:r>
          </a:p>
          <a:p>
            <a:r>
              <a:rPr lang="ru-RU" sz="2500" b="1" cap="all" dirty="0">
                <a:solidFill>
                  <a:schemeClr val="bg1"/>
                </a:solidFill>
              </a:rPr>
              <a:t>«КАК БЫЛО»</a:t>
            </a:r>
          </a:p>
        </p:txBody>
      </p:sp>
      <p:pic>
        <p:nvPicPr>
          <p:cNvPr id="6" name="Picture 29" descr="Картинки по запросу иконка идущий врач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5452" y="5260480"/>
            <a:ext cx="133032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933451" y="1215530"/>
            <a:ext cx="76438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1" descr="Картинки по запросу больница картинк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789" y="1406029"/>
            <a:ext cx="353536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5" descr="Картинки по запросу иконка больница"/>
          <p:cNvSpPr>
            <a:spLocks noChangeAspect="1" noChangeArrowheads="1"/>
          </p:cNvSpPr>
          <p:nvPr/>
        </p:nvSpPr>
        <p:spPr bwMode="auto">
          <a:xfrm>
            <a:off x="4835401" y="3350717"/>
            <a:ext cx="1465262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" name="AutoShape 17" descr="Картинки по запросу иконка больница"/>
          <p:cNvSpPr>
            <a:spLocks noChangeAspect="1" noChangeArrowheads="1"/>
          </p:cNvSpPr>
          <p:nvPr/>
        </p:nvSpPr>
        <p:spPr bwMode="auto">
          <a:xfrm>
            <a:off x="5665663" y="3350716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11" name="Picture 23" descr="Похожее изображение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539" y="2433142"/>
            <a:ext cx="1514475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Похожее изображени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9102" y="3834905"/>
            <a:ext cx="1316037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7" descr="Похожее изображение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0989" y="5316042"/>
            <a:ext cx="18573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Картинки по запросу больница рисуно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314" y="4295280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1" descr="Картинки по запросу иконка идущий врач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3901" y="4201616"/>
            <a:ext cx="13779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5" descr="Похожее изображение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2114" y="3499942"/>
            <a:ext cx="147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олилиния: фигура 19"/>
          <p:cNvSpPr/>
          <p:nvPr/>
        </p:nvSpPr>
        <p:spPr>
          <a:xfrm>
            <a:off x="5302127" y="3892055"/>
            <a:ext cx="3716337" cy="2033587"/>
          </a:xfrm>
          <a:custGeom>
            <a:avLst/>
            <a:gdLst>
              <a:gd name="connsiteX0" fmla="*/ 0 w 3716383"/>
              <a:gd name="connsiteY0" fmla="*/ 2034450 h 2034450"/>
              <a:gd name="connsiteX1" fmla="*/ 1417320 w 3716383"/>
              <a:gd name="connsiteY1" fmla="*/ 1760130 h 2034450"/>
              <a:gd name="connsiteX2" fmla="*/ 2903220 w 3716383"/>
              <a:gd name="connsiteY2" fmla="*/ 1520100 h 2034450"/>
              <a:gd name="connsiteX3" fmla="*/ 3646170 w 3716383"/>
              <a:gd name="connsiteY3" fmla="*/ 125640 h 2034450"/>
              <a:gd name="connsiteX4" fmla="*/ 3691890 w 3716383"/>
              <a:gd name="connsiteY4" fmla="*/ 57060 h 2034450"/>
              <a:gd name="connsiteX5" fmla="*/ 3703320 w 3716383"/>
              <a:gd name="connsiteY5" fmla="*/ 45630 h 203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6383" h="2034450">
                <a:moveTo>
                  <a:pt x="0" y="2034450"/>
                </a:moveTo>
                <a:lnTo>
                  <a:pt x="1417320" y="1760130"/>
                </a:lnTo>
                <a:cubicBezTo>
                  <a:pt x="1901190" y="1674405"/>
                  <a:pt x="2531745" y="1792515"/>
                  <a:pt x="2903220" y="1520100"/>
                </a:cubicBezTo>
                <a:cubicBezTo>
                  <a:pt x="3274695" y="1247685"/>
                  <a:pt x="3514725" y="369480"/>
                  <a:pt x="3646170" y="125640"/>
                </a:cubicBezTo>
                <a:cubicBezTo>
                  <a:pt x="3777615" y="-118200"/>
                  <a:pt x="3682365" y="70395"/>
                  <a:pt x="3691890" y="57060"/>
                </a:cubicBezTo>
                <a:cubicBezTo>
                  <a:pt x="3701415" y="43725"/>
                  <a:pt x="3702367" y="44677"/>
                  <a:pt x="3703320" y="456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5651377" y="5373191"/>
            <a:ext cx="765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20 км</a:t>
            </a: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8577139" y="4873130"/>
            <a:ext cx="765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80 км</a:t>
            </a:r>
          </a:p>
        </p:txBody>
      </p:sp>
      <p:pic>
        <p:nvPicPr>
          <p:cNvPr id="20" name="Picture 33" descr="Картинки по запросу иконка идущий человек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6927" y="1158380"/>
            <a:ext cx="871537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9" descr="Похожее изображение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4176" y="1521916"/>
            <a:ext cx="156845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1" descr="Похожее изображение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99585">
            <a:off x="6899151" y="1352055"/>
            <a:ext cx="123190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олилиния: фигура 23"/>
          <p:cNvSpPr/>
          <p:nvPr/>
        </p:nvSpPr>
        <p:spPr>
          <a:xfrm>
            <a:off x="4502026" y="2118817"/>
            <a:ext cx="5543550" cy="1406525"/>
          </a:xfrm>
          <a:custGeom>
            <a:avLst/>
            <a:gdLst>
              <a:gd name="connsiteX0" fmla="*/ 5086350 w 5542703"/>
              <a:gd name="connsiteY0" fmla="*/ 1407329 h 1407329"/>
              <a:gd name="connsiteX1" fmla="*/ 5360670 w 5542703"/>
              <a:gd name="connsiteY1" fmla="*/ 1075859 h 1407329"/>
              <a:gd name="connsiteX2" fmla="*/ 5532120 w 5542703"/>
              <a:gd name="connsiteY2" fmla="*/ 584369 h 1407329"/>
              <a:gd name="connsiteX3" fmla="*/ 5474970 w 5542703"/>
              <a:gd name="connsiteY3" fmla="*/ 218609 h 1407329"/>
              <a:gd name="connsiteX4" fmla="*/ 5074920 w 5542703"/>
              <a:gd name="connsiteY4" fmla="*/ 1439 h 1407329"/>
              <a:gd name="connsiteX5" fmla="*/ 4206240 w 5542703"/>
              <a:gd name="connsiteY5" fmla="*/ 138599 h 1407329"/>
              <a:gd name="connsiteX6" fmla="*/ 3634740 w 5542703"/>
              <a:gd name="connsiteY6" fmla="*/ 412919 h 1407329"/>
              <a:gd name="connsiteX7" fmla="*/ 2343150 w 5542703"/>
              <a:gd name="connsiteY7" fmla="*/ 607229 h 1407329"/>
              <a:gd name="connsiteX8" fmla="*/ 1177290 w 5542703"/>
              <a:gd name="connsiteY8" fmla="*/ 630089 h 1407329"/>
              <a:gd name="connsiteX9" fmla="*/ 0 w 5542703"/>
              <a:gd name="connsiteY9" fmla="*/ 412919 h 1407329"/>
              <a:gd name="connsiteX10" fmla="*/ 0 w 5542703"/>
              <a:gd name="connsiteY10" fmla="*/ 412919 h 140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2703" h="1407329">
                <a:moveTo>
                  <a:pt x="5086350" y="1407329"/>
                </a:moveTo>
                <a:cubicBezTo>
                  <a:pt x="5186362" y="1310174"/>
                  <a:pt x="5286375" y="1213019"/>
                  <a:pt x="5360670" y="1075859"/>
                </a:cubicBezTo>
                <a:cubicBezTo>
                  <a:pt x="5434965" y="938699"/>
                  <a:pt x="5513070" y="727244"/>
                  <a:pt x="5532120" y="584369"/>
                </a:cubicBezTo>
                <a:cubicBezTo>
                  <a:pt x="5551170" y="441494"/>
                  <a:pt x="5551170" y="315764"/>
                  <a:pt x="5474970" y="218609"/>
                </a:cubicBezTo>
                <a:cubicBezTo>
                  <a:pt x="5398770" y="121454"/>
                  <a:pt x="5286375" y="14774"/>
                  <a:pt x="5074920" y="1439"/>
                </a:cubicBezTo>
                <a:cubicBezTo>
                  <a:pt x="4863465" y="-11896"/>
                  <a:pt x="4446270" y="70019"/>
                  <a:pt x="4206240" y="138599"/>
                </a:cubicBezTo>
                <a:cubicBezTo>
                  <a:pt x="3966210" y="207179"/>
                  <a:pt x="3945255" y="334814"/>
                  <a:pt x="3634740" y="412919"/>
                </a:cubicBezTo>
                <a:cubicBezTo>
                  <a:pt x="3324225" y="491024"/>
                  <a:pt x="2752725" y="571034"/>
                  <a:pt x="2343150" y="607229"/>
                </a:cubicBezTo>
                <a:cubicBezTo>
                  <a:pt x="1933575" y="643424"/>
                  <a:pt x="1567815" y="662474"/>
                  <a:pt x="1177290" y="630089"/>
                </a:cubicBezTo>
                <a:cubicBezTo>
                  <a:pt x="786765" y="597704"/>
                  <a:pt x="0" y="412919"/>
                  <a:pt x="0" y="412919"/>
                </a:cubicBezTo>
                <a:lnTo>
                  <a:pt x="0" y="41291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TextBox 24"/>
          <p:cNvSpPr txBox="1">
            <a:spLocks noChangeArrowheads="1"/>
          </p:cNvSpPr>
          <p:nvPr/>
        </p:nvSpPr>
        <p:spPr bwMode="auto">
          <a:xfrm>
            <a:off x="5854577" y="2847479"/>
            <a:ext cx="892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100 км</a:t>
            </a:r>
          </a:p>
        </p:txBody>
      </p:sp>
    </p:spTree>
    <p:extLst>
      <p:ext uri="{BB962C8B-B14F-4D97-AF65-F5344CB8AC3E}">
        <p14:creationId xmlns:p14="http://schemas.microsoft.com/office/powerpoint/2010/main" val="2182524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4" descr="Картинки по запросу проекты эконка"/>
          <p:cNvSpPr>
            <a:spLocks noChangeAspect="1" noChangeArrowheads="1"/>
          </p:cNvSpPr>
          <p:nvPr/>
        </p:nvSpPr>
        <p:spPr bwMode="auto">
          <a:xfrm>
            <a:off x="1983641" y="1091500"/>
            <a:ext cx="228630" cy="2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4" rIns="68589" bIns="34294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9" name="Прямоугольник 38"/>
          <p:cNvSpPr/>
          <p:nvPr/>
        </p:nvSpPr>
        <p:spPr>
          <a:xfrm>
            <a:off x="3084059" y="242568"/>
            <a:ext cx="54126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5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ДЕМОГРАФИЧЕСКАЯ СИТУАЦИЯ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05336818"/>
              </p:ext>
            </p:extLst>
          </p:nvPr>
        </p:nvGraphicFramePr>
        <p:xfrm>
          <a:off x="1573911" y="1205814"/>
          <a:ext cx="7042370" cy="5501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87688" y="102114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Общий показатель смертности на 1000 населения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1956" y="4450685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На 9,7%</a:t>
            </a:r>
          </a:p>
        </p:txBody>
      </p:sp>
      <p:pic>
        <p:nvPicPr>
          <p:cNvPr id="10" name="Picture 5" descr="D:\фото на презен\IMG_46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6872" y="1642103"/>
            <a:ext cx="3862377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64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1" y="70613"/>
            <a:ext cx="8316913" cy="957263"/>
          </a:xfrm>
        </p:spPr>
        <p:txBody>
          <a:bodyPr>
            <a:noAutofit/>
          </a:bodyPr>
          <a:lstStyle/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charset="0"/>
                <a:cs typeface="Times New Roman" pitchFamily="18" charset="0"/>
              </a:rPr>
              <a:t>Сохранение традиций земской медицины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08778365-F4CF-47E7-93D5-9C04850CDD78}"/>
              </a:ext>
            </a:extLst>
          </p:cNvPr>
          <p:cNvSpPr/>
          <p:nvPr/>
        </p:nvSpPr>
        <p:spPr bwMode="auto">
          <a:xfrm>
            <a:off x="7647406" y="3717031"/>
            <a:ext cx="2841082" cy="2035554"/>
          </a:xfrm>
          <a:prstGeom prst="rect">
            <a:avLst/>
          </a:prstGeom>
          <a:solidFill>
            <a:srgbClr val="01A2D8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bright="15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7406" y="1500691"/>
            <a:ext cx="2841082" cy="213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16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153" y="1493617"/>
            <a:ext cx="5678626" cy="4258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0B64575A-8702-453D-A8B7-6F78FCBF30AE}"/>
              </a:ext>
            </a:extLst>
          </p:cNvPr>
          <p:cNvSpPr/>
          <p:nvPr/>
        </p:nvSpPr>
        <p:spPr>
          <a:xfrm>
            <a:off x="7752184" y="4005066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Создание в ОСВ</a:t>
            </a:r>
          </a:p>
          <a:p>
            <a:pPr>
              <a:defRPr/>
            </a:pPr>
            <a:r>
              <a:rPr lang="ru-RU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села Белянка музея</a:t>
            </a:r>
          </a:p>
          <a:p>
            <a:pPr>
              <a:defRPr/>
            </a:pPr>
            <a:r>
              <a:rPr lang="ru-RU" b="1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Ивана Дмитриевича Ефимова</a:t>
            </a:r>
          </a:p>
        </p:txBody>
      </p:sp>
    </p:spTree>
    <p:extLst>
      <p:ext uri="{BB962C8B-B14F-4D97-AF65-F5344CB8AC3E}">
        <p14:creationId xmlns:p14="http://schemas.microsoft.com/office/powerpoint/2010/main" val="1264874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theme/theme1.xml><?xml version="1.0" encoding="utf-8"?>
<a:theme xmlns:a="http://schemas.openxmlformats.org/drawingml/2006/main" name="Ясность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оседство">
    <a:fillStyleLst>
      <a:solidFill>
        <a:schemeClr val="phClr"/>
      </a:solidFill>
      <a:solidFill>
        <a:schemeClr val="phClr">
          <a:tint val="55000"/>
        </a:schemeClr>
      </a:solidFill>
      <a:solidFill>
        <a:schemeClr val="phClr"/>
      </a:soli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algn="bl" rotWithShape="0">
            <a:srgbClr val="000000">
              <a:alpha val="60000"/>
            </a:srgbClr>
          </a:outerShdw>
        </a:effectLst>
      </a:effectStyle>
      <a:effectStyle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phClr">
              <a:shade val="40000"/>
              <a:satMod val="15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</a:schemeClr>
          </a:gs>
          <a:gs pos="75000">
            <a:schemeClr val="phClr">
              <a:shade val="100000"/>
              <a:satMod val="115000"/>
            </a:schemeClr>
          </a:gs>
          <a:gs pos="100000">
            <a:schemeClr val="phClr">
              <a:shade val="70000"/>
              <a:satMod val="130000"/>
            </a:schemeClr>
          </a:gs>
        </a:gsLst>
        <a:path path="circle">
          <a:fillToRect l="20000" t="50000" r="100000" b="5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7000"/>
            </a:schemeClr>
            <a:schemeClr val="phClr">
              <a:shade val="96000"/>
            </a:schemeClr>
          </a:duotone>
        </a:blip>
        <a:tile tx="0" ty="0" sx="32000" sy="32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3271</TotalTime>
  <Words>1585</Words>
  <Application>Microsoft Office PowerPoint</Application>
  <PresentationFormat>Произвольный</PresentationFormat>
  <Paragraphs>346</Paragraphs>
  <Slides>51</Slides>
  <Notes>7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Ясность</vt:lpstr>
      <vt:lpstr>Региональный Проект «Управление здоровьем»</vt:lpstr>
      <vt:lpstr>Презентация PowerPoint</vt:lpstr>
      <vt:lpstr>Реализация проекта  «Управление здоровьем»</vt:lpstr>
      <vt:lpstr>ПРОЕКТ «УПРАВЛЕНИЕ ЗДОРОВЬЕМ»</vt:lpstr>
      <vt:lpstr>Презентация PowerPoint</vt:lpstr>
      <vt:lpstr>Презентация PowerPoint</vt:lpstr>
      <vt:lpstr>Презентация PowerPoint</vt:lpstr>
      <vt:lpstr>Презентация PowerPoint</vt:lpstr>
      <vt:lpstr>Сохранение традиций земской медицины</vt:lpstr>
      <vt:lpstr>Презентация PowerPoint</vt:lpstr>
      <vt:lpstr>МОДЕЛЬ ОКАЗАНИЯ МЕДИЦИНСКОЙ ПОМОЩИ НАСЕЛЕНИЮ </vt:lpstr>
      <vt:lpstr>Презентация PowerPoint</vt:lpstr>
      <vt:lpstr>Региональная МОДЕЛЬ первичной медико-санитарной помощи</vt:lpstr>
      <vt:lpstr>государственно-частное партнерство</vt:lpstr>
      <vt:lpstr>Презентация PowerPoint</vt:lpstr>
      <vt:lpstr>«1Т»  «ТРЕБОВАНИЯ К УСЛОВИЯМ» МАТЕРИАЛЬНАЯ  ИНФРАСТРУКТУРА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«1Т»   ТРЕБОВАНИЯ  К  УСЛОВИЯМ Кадровые условия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врача общей практики (семейного врача)</vt:lpstr>
      <vt:lpstr>Презентация PowerPoint</vt:lpstr>
      <vt:lpstr>«2Т» ТРЕБОВАНИЯ К СОДЕРЖАНИЮ ОТКРЫТЫЙ  ДИАЛОГ С НАСЕЛЕНИЕМ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Исполнение указа Президента Российской Федерации  от 7 мая 2012 года № 597 «О мероприятиях по реализации государственной социальной политики» </vt:lpstr>
      <vt:lpstr>Кураторство и ОРГАНИЗАЦИЯ  СВОДНОГО МОНИТОРИНГА   РЕАЛИЗАЦИИ  ПРОЕКТА ПО ТРЕМ ГРУППАМ ТРЕБОВАНИЙ</vt:lpstr>
      <vt:lpstr>Презентация PowerPoint</vt:lpstr>
      <vt:lpstr>Презентация PowerPoint</vt:lpstr>
      <vt:lpstr>Презентация PowerPoint</vt:lpstr>
      <vt:lpstr>«3Т»   ТРЕБОВАНИЯ  К  РЕЗУЛЬТАТУ Организационный механизм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Продолжительность жизнИ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343</cp:revision>
  <cp:lastPrinted>2019-05-27T09:17:59Z</cp:lastPrinted>
  <dcterms:created xsi:type="dcterms:W3CDTF">2018-03-31T08:42:22Z</dcterms:created>
  <dcterms:modified xsi:type="dcterms:W3CDTF">2019-09-14T06:26:36Z</dcterms:modified>
</cp:coreProperties>
</file>